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7"/>
  </p:notesMasterIdLst>
  <p:handoutMasterIdLst>
    <p:handoutMasterId r:id="rId18"/>
  </p:handoutMasterIdLst>
  <p:sldIdLst>
    <p:sldId id="282" r:id="rId5"/>
    <p:sldId id="371" r:id="rId6"/>
    <p:sldId id="372" r:id="rId7"/>
    <p:sldId id="373" r:id="rId8"/>
    <p:sldId id="376" r:id="rId9"/>
    <p:sldId id="375" r:id="rId10"/>
    <p:sldId id="374" r:id="rId11"/>
    <p:sldId id="377" r:id="rId12"/>
    <p:sldId id="378" r:id="rId13"/>
    <p:sldId id="354" r:id="rId14"/>
    <p:sldId id="361" r:id="rId15"/>
    <p:sldId id="296" r:id="rId16"/>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53" autoAdjust="0"/>
    <p:restoredTop sz="94631" autoAdjust="0"/>
  </p:normalViewPr>
  <p:slideViewPr>
    <p:cSldViewPr snapToGrid="0">
      <p:cViewPr varScale="1">
        <p:scale>
          <a:sx n="111" d="100"/>
          <a:sy n="111" d="100"/>
        </p:scale>
        <p:origin x="568" y="2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10.10.2024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10.10.2024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1214180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7423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285089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62DC0-918A-82B9-4972-E84879850309}"/>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9B9B2098-0085-9207-76F2-40BBC8B7BBD3}"/>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857FF6F0-1CFE-DE39-ED1E-3BFC1DBC16F8}"/>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F21875DB-1CC8-D7E4-7ECD-761E63E5C98F}"/>
              </a:ext>
            </a:extLst>
          </p:cNvPr>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67154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969339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1805855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23EB1-C73D-DD26-9995-55C6295EF996}"/>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313BE71D-CC19-C0D7-B0BB-678A98F55EEF}"/>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A3531AD3-B347-9059-0639-5C1F2BEC7869}"/>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7EC14DFF-70A3-1F7C-D790-219C992190C3}"/>
              </a:ext>
            </a:extLst>
          </p:cNvPr>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2712783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D19ED-7D77-583E-C65E-B32FECBDB539}"/>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96444273-68DE-FA0A-4E16-BF3134DA4A0A}"/>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A59119FF-42F3-A04C-2F90-0081640C0203}"/>
              </a:ext>
            </a:extLst>
          </p:cNvPr>
          <p:cNvSpPr>
            <a:spLocks noGrp="1"/>
          </p:cNvSpPr>
          <p:nvPr>
            <p:ph type="body" idx="1"/>
          </p:nvPr>
        </p:nvSpPr>
        <p:spPr/>
        <p:txBody>
          <a:bodyPr rtlCol="0"/>
          <a:lstStyle/>
          <a:p>
            <a:pPr rtl="0"/>
            <a:endParaRPr lang="ru-RU"/>
          </a:p>
        </p:txBody>
      </p:sp>
      <p:sp>
        <p:nvSpPr>
          <p:cNvPr id="4" name="Номер слайда 3">
            <a:extLst>
              <a:ext uri="{FF2B5EF4-FFF2-40B4-BE49-F238E27FC236}">
                <a16:creationId xmlns:a16="http://schemas.microsoft.com/office/drawing/2014/main" id="{BEC19236-9306-0B09-FCE6-105AF9E3B67B}"/>
              </a:ext>
            </a:extLst>
          </p:cNvPr>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656106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10</a:t>
            </a:fld>
            <a:endParaRPr lang="ru-RU"/>
          </a:p>
        </p:txBody>
      </p:sp>
    </p:spTree>
    <p:extLst>
      <p:ext uri="{BB962C8B-B14F-4D97-AF65-F5344CB8AC3E}">
        <p14:creationId xmlns:p14="http://schemas.microsoft.com/office/powerpoint/2010/main" val="444845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11</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12</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60926"/>
            <a:ext cx="11077916" cy="26661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a:t>
            </a:r>
            <a:r>
              <a:rPr lang="ru-RU" sz="4400" b="1" dirty="0">
                <a:solidFill>
                  <a:srgbClr val="000000"/>
                </a:solidFill>
                <a:latin typeface="Calibri" panose="020F0502020204030204" pitchFamily="34" charset="0"/>
                <a:cs typeface="Calibri" panose="020F0502020204030204" pitchFamily="34" charset="0"/>
              </a:rPr>
              <a:t>ӨНДІРІС</a:t>
            </a:r>
            <a:r>
              <a:rPr lang="ru-RU" sz="4400" b="1" i="0" baseline="30000" dirty="0">
                <a:solidFill>
                  <a:srgbClr val="000000"/>
                </a:solidFill>
                <a:effectLst/>
                <a:latin typeface="Calibri" panose="020F0502020204030204" pitchFamily="34" charset="0"/>
                <a:cs typeface="Calibri" panose="020F0502020204030204" pitchFamily="34" charset="0"/>
              </a:rPr>
              <a:t> </a:t>
            </a:r>
            <a:r>
              <a:rPr lang="ru-RU" sz="4400" b="1" i="0" dirty="0">
                <a:solidFill>
                  <a:srgbClr val="000000"/>
                </a:solidFill>
                <a:effectLst/>
                <a:latin typeface="Calibri" panose="020F0502020204030204" pitchFamily="34" charset="0"/>
                <a:cs typeface="Calibri" panose="020F0502020204030204" pitchFamily="34" charset="0"/>
              </a:rPr>
              <a:t>ҮДЕРІСІН АВТОМАТТАНДЫРУ</a:t>
            </a:r>
            <a:r>
              <a:rPr lang="ru-RU" sz="4400" b="1" dirty="0">
                <a:latin typeface="Calibri" panose="020F0502020204030204" pitchFamily="34" charset="0"/>
                <a:cs typeface="Calibri" panose="020F0502020204030204" pitchFamily="34" charset="0"/>
              </a:rPr>
              <a:t>»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4 -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21" y="2638912"/>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2486" y="1235727"/>
            <a:ext cx="11566258" cy="1981219"/>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b="1" dirty="0" err="1">
                <a:solidFill>
                  <a:schemeClr val="tx1"/>
                </a:solidFill>
                <a:latin typeface="Calibri" panose="020F0502020204030204" pitchFamily="34" charset="0"/>
                <a:cs typeface="Calibri" panose="020F0502020204030204" pitchFamily="34" charset="0"/>
              </a:rPr>
              <a:t>Дәріс</a:t>
            </a:r>
            <a:r>
              <a:rPr lang="ru-RU" b="1" dirty="0">
                <a:solidFill>
                  <a:schemeClr val="tx1"/>
                </a:solidFill>
                <a:latin typeface="Calibri" panose="020F0502020204030204" pitchFamily="34" charset="0"/>
                <a:cs typeface="Calibri" panose="020F0502020204030204" pitchFamily="34" charset="0"/>
              </a:rPr>
              <a:t> </a:t>
            </a:r>
            <a:r>
              <a:rPr lang="ru-RU" b="1" dirty="0" err="1">
                <a:solidFill>
                  <a:schemeClr val="tx1"/>
                </a:solidFill>
                <a:latin typeface="Calibri" panose="020F0502020204030204" pitchFamily="34" charset="0"/>
                <a:cs typeface="Calibri" panose="020F0502020204030204" pitchFamily="34" charset="0"/>
              </a:rPr>
              <a:t>мақсаты</a:t>
            </a:r>
            <a:r>
              <a:rPr lang="ru-RU" b="1"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технологиялық</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процестерді</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автоматтандыру</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құралдары</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туралы</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ақпарат</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алу</a:t>
            </a:r>
            <a:r>
              <a:rPr lang="ru-RU" dirty="0">
                <a:solidFill>
                  <a:schemeClr val="tx1"/>
                </a:solidFill>
                <a:latin typeface="Calibri" panose="020F0502020204030204" pitchFamily="34" charset="0"/>
                <a:cs typeface="Calibri" panose="020F0502020204030204" pitchFamily="34" charset="0"/>
              </a:rPr>
              <a:t>.</a:t>
            </a:r>
          </a:p>
          <a:p>
            <a:pPr algn="just"/>
            <a:r>
              <a:rPr lang="ru-RU" b="1" dirty="0" err="1">
                <a:solidFill>
                  <a:schemeClr val="tx1"/>
                </a:solidFill>
                <a:latin typeface="Calibri" panose="020F0502020204030204" pitchFamily="34" charset="0"/>
                <a:cs typeface="Calibri" panose="020F0502020204030204" pitchFamily="34" charset="0"/>
              </a:rPr>
              <a:t>Дәріс</a:t>
            </a:r>
            <a:r>
              <a:rPr lang="ru-RU" b="1" dirty="0">
                <a:solidFill>
                  <a:schemeClr val="tx1"/>
                </a:solidFill>
                <a:latin typeface="Calibri" panose="020F0502020204030204" pitchFamily="34" charset="0"/>
                <a:cs typeface="Calibri" panose="020F0502020204030204" pitchFamily="34" charset="0"/>
              </a:rPr>
              <a:t> </a:t>
            </a:r>
            <a:r>
              <a:rPr lang="ru-RU" b="1" dirty="0" err="1">
                <a:solidFill>
                  <a:schemeClr val="tx1"/>
                </a:solidFill>
                <a:latin typeface="Calibri" panose="020F0502020204030204" pitchFamily="34" charset="0"/>
                <a:cs typeface="Calibri" panose="020F0502020204030204" pitchFamily="34" charset="0"/>
              </a:rPr>
              <a:t>мазмұны</a:t>
            </a:r>
            <a:r>
              <a:rPr lang="ru-RU" b="1"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аспаптарды</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автоматты</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реттегіштерді</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және</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басқару</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заңдарын</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зерттеу</a:t>
            </a:r>
            <a:r>
              <a:rPr lang="ru-RU" dirty="0">
                <a:solidFill>
                  <a:schemeClr val="tx1"/>
                </a:solidFill>
                <a:latin typeface="Calibri" panose="020F0502020204030204" pitchFamily="34" charset="0"/>
                <a:cs typeface="Calibri" panose="020F0502020204030204" pitchFamily="34" charset="0"/>
              </a:rPr>
              <a:t>.</a:t>
            </a:r>
          </a:p>
          <a:p>
            <a:pPr algn="just"/>
            <a:endParaRPr lang="ru-RU" dirty="0">
              <a:solidFill>
                <a:schemeClr val="tx1"/>
              </a:solidFill>
              <a:latin typeface="Calibri" panose="020F0502020204030204" pitchFamily="34" charset="0"/>
              <a:cs typeface="Calibri" panose="020F0502020204030204" pitchFamily="34" charset="0"/>
            </a:endParaRPr>
          </a:p>
          <a:p>
            <a:pPr algn="just"/>
            <a:r>
              <a:rPr lang="ru-RU" b="1" dirty="0">
                <a:solidFill>
                  <a:schemeClr val="tx1"/>
                </a:solidFill>
                <a:latin typeface="Calibri" panose="020F0502020204030204" pitchFamily="34" charset="0"/>
                <a:cs typeface="Calibri" panose="020F0502020204030204" pitchFamily="34" charset="0"/>
              </a:rPr>
              <a:t>	4.1 </a:t>
            </a:r>
            <a:r>
              <a:rPr lang="ru-RU" b="1" dirty="0" err="1">
                <a:solidFill>
                  <a:schemeClr val="tx1"/>
                </a:solidFill>
                <a:latin typeface="Calibri" panose="020F0502020204030204" pitchFamily="34" charset="0"/>
                <a:cs typeface="Calibri" panose="020F0502020204030204" pitchFamily="34" charset="0"/>
              </a:rPr>
              <a:t>Технологиялық</a:t>
            </a:r>
            <a:r>
              <a:rPr lang="ru-RU" b="1" dirty="0">
                <a:solidFill>
                  <a:schemeClr val="tx1"/>
                </a:solidFill>
                <a:latin typeface="Calibri" panose="020F0502020204030204" pitchFamily="34" charset="0"/>
                <a:cs typeface="Calibri" panose="020F0502020204030204" pitchFamily="34" charset="0"/>
              </a:rPr>
              <a:t> </a:t>
            </a:r>
            <a:r>
              <a:rPr lang="ru-RU" b="1" dirty="0" err="1">
                <a:solidFill>
                  <a:schemeClr val="tx1"/>
                </a:solidFill>
                <a:latin typeface="Calibri" panose="020F0502020204030204" pitchFamily="34" charset="0"/>
                <a:cs typeface="Calibri" panose="020F0502020204030204" pitchFamily="34" charset="0"/>
              </a:rPr>
              <a:t>процестерді</a:t>
            </a:r>
            <a:r>
              <a:rPr lang="ru-RU" b="1" dirty="0">
                <a:solidFill>
                  <a:schemeClr val="tx1"/>
                </a:solidFill>
                <a:latin typeface="Calibri" panose="020F0502020204030204" pitchFamily="34" charset="0"/>
                <a:cs typeface="Calibri" panose="020F0502020204030204" pitchFamily="34" charset="0"/>
              </a:rPr>
              <a:t> </a:t>
            </a:r>
            <a:r>
              <a:rPr lang="ru-RU" b="1" dirty="0" err="1">
                <a:solidFill>
                  <a:schemeClr val="tx1"/>
                </a:solidFill>
                <a:latin typeface="Calibri" panose="020F0502020204030204" pitchFamily="34" charset="0"/>
                <a:cs typeface="Calibri" panose="020F0502020204030204" pitchFamily="34" charset="0"/>
              </a:rPr>
              <a:t>автоматтандыру</a:t>
            </a:r>
            <a:r>
              <a:rPr lang="ru-RU" b="1" dirty="0">
                <a:solidFill>
                  <a:schemeClr val="tx1"/>
                </a:solidFill>
                <a:latin typeface="Calibri" panose="020F0502020204030204" pitchFamily="34" charset="0"/>
                <a:cs typeface="Calibri" panose="020F0502020204030204" pitchFamily="34" charset="0"/>
              </a:rPr>
              <a:t> </a:t>
            </a:r>
            <a:r>
              <a:rPr lang="ru-RU" b="1" dirty="0" err="1">
                <a:solidFill>
                  <a:schemeClr val="tx1"/>
                </a:solidFill>
                <a:latin typeface="Calibri" panose="020F0502020204030204" pitchFamily="34" charset="0"/>
                <a:cs typeface="Calibri" panose="020F0502020204030204" pitchFamily="34" charset="0"/>
              </a:rPr>
              <a:t>құрылғылары</a:t>
            </a:r>
            <a:r>
              <a:rPr lang="ru-RU" b="1" dirty="0">
                <a:solidFill>
                  <a:schemeClr val="tx1"/>
                </a:solidFill>
                <a:latin typeface="Calibri" panose="020F0502020204030204" pitchFamily="34" charset="0"/>
                <a:cs typeface="Calibri" panose="020F0502020204030204" pitchFamily="34" charset="0"/>
              </a:rPr>
              <a:t> мен </a:t>
            </a:r>
            <a:r>
              <a:rPr lang="ru-RU" b="1" dirty="0" err="1">
                <a:solidFill>
                  <a:schemeClr val="tx1"/>
                </a:solidFill>
                <a:latin typeface="Calibri" panose="020F0502020204030204" pitchFamily="34" charset="0"/>
                <a:cs typeface="Calibri" panose="020F0502020204030204" pitchFamily="34" charset="0"/>
              </a:rPr>
              <a:t>құралдары</a:t>
            </a:r>
            <a:r>
              <a:rPr lang="ru-RU" b="1" dirty="0">
                <a:solidFill>
                  <a:schemeClr val="tx1"/>
                </a:solidFill>
                <a:latin typeface="Calibri" panose="020F0502020204030204" pitchFamily="34" charset="0"/>
                <a:cs typeface="Calibri" panose="020F0502020204030204" pitchFamily="34" charset="0"/>
              </a:rPr>
              <a:t> </a:t>
            </a:r>
            <a:r>
              <a:rPr lang="ru-RU" b="1" dirty="0" err="1">
                <a:solidFill>
                  <a:schemeClr val="tx1"/>
                </a:solidFill>
                <a:latin typeface="Calibri" panose="020F0502020204030204" pitchFamily="34" charset="0"/>
                <a:cs typeface="Calibri" panose="020F0502020204030204" pitchFamily="34" charset="0"/>
              </a:rPr>
              <a:t>туралы</a:t>
            </a:r>
            <a:r>
              <a:rPr lang="ru-RU" b="1" dirty="0">
                <a:solidFill>
                  <a:schemeClr val="tx1"/>
                </a:solidFill>
                <a:latin typeface="Calibri" panose="020F0502020204030204" pitchFamily="34" charset="0"/>
                <a:cs typeface="Calibri" panose="020F0502020204030204" pitchFamily="34" charset="0"/>
              </a:rPr>
              <a:t> </a:t>
            </a:r>
            <a:r>
              <a:rPr lang="ru-RU" b="1" dirty="0" err="1">
                <a:solidFill>
                  <a:schemeClr val="tx1"/>
                </a:solidFill>
                <a:latin typeface="Calibri" panose="020F0502020204030204" pitchFamily="34" charset="0"/>
                <a:cs typeface="Calibri" panose="020F0502020204030204" pitchFamily="34" charset="0"/>
              </a:rPr>
              <a:t>жалпы</a:t>
            </a:r>
            <a:r>
              <a:rPr lang="ru-RU" b="1" dirty="0">
                <a:solidFill>
                  <a:schemeClr val="tx1"/>
                </a:solidFill>
                <a:latin typeface="Calibri" panose="020F0502020204030204" pitchFamily="34" charset="0"/>
                <a:cs typeface="Calibri" panose="020F0502020204030204" pitchFamily="34" charset="0"/>
              </a:rPr>
              <a:t> </a:t>
            </a:r>
            <a:r>
              <a:rPr lang="ru-RU" b="1" dirty="0" err="1">
                <a:solidFill>
                  <a:schemeClr val="tx1"/>
                </a:solidFill>
                <a:latin typeface="Calibri" panose="020F0502020204030204" pitchFamily="34" charset="0"/>
                <a:cs typeface="Calibri" panose="020F0502020204030204" pitchFamily="34" charset="0"/>
              </a:rPr>
              <a:t>мәліметтер</a:t>
            </a:r>
            <a:endParaRPr lang="ru-RU" dirty="0">
              <a:solidFill>
                <a:schemeClr val="tx1"/>
              </a:solidFill>
              <a:latin typeface="Calibri" panose="020F0502020204030204" pitchFamily="34" charset="0"/>
              <a:cs typeface="Calibri" panose="020F0502020204030204" pitchFamily="34" charset="0"/>
            </a:endParaRPr>
          </a:p>
          <a:p>
            <a:pPr algn="just"/>
            <a:endParaRPr lang="ru-RU" dirty="0">
              <a:solidFill>
                <a:schemeClr val="tx1"/>
              </a:solidFill>
              <a:latin typeface="Calibri" panose="020F0502020204030204" pitchFamily="34" charset="0"/>
              <a:cs typeface="Calibri" panose="020F0502020204030204" pitchFamily="34" charset="0"/>
            </a:endParaRPr>
          </a:p>
          <a:p>
            <a:pPr algn="just"/>
            <a:endParaRPr lang="ru-RU" dirty="0">
              <a:solidFill>
                <a:schemeClr val="tx1"/>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a:solidFill>
                  <a:schemeClr val="bg1"/>
                </a:solidFill>
              </a:rPr>
              <a:t>2</a:t>
            </a:r>
          </a:p>
        </p:txBody>
      </p:sp>
      <p:sp>
        <p:nvSpPr>
          <p:cNvPr id="5" name="Заголовок 1">
            <a:extLst>
              <a:ext uri="{FF2B5EF4-FFF2-40B4-BE49-F238E27FC236}">
                <a16:creationId xmlns:a16="http://schemas.microsoft.com/office/drawing/2014/main" id="{F123C38B-4EE2-5C1A-3883-A62D0AB20A20}"/>
              </a:ext>
            </a:extLst>
          </p:cNvPr>
          <p:cNvSpPr txBox="1">
            <a:spLocks/>
          </p:cNvSpPr>
          <p:nvPr/>
        </p:nvSpPr>
        <p:spPr>
          <a:xfrm>
            <a:off x="652045" y="81743"/>
            <a:ext cx="10831743" cy="9687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2800" b="1" dirty="0">
                <a:solidFill>
                  <a:srgbClr val="002060"/>
                </a:solidFill>
                <a:latin typeface="Calibri" panose="020F0502020204030204" pitchFamily="34" charset="0"/>
                <a:cs typeface="Calibri" panose="020F0502020204030204" pitchFamily="34" charset="0"/>
              </a:rPr>
              <a:t>4 ЛЕКЦИЯ - </a:t>
            </a:r>
            <a:r>
              <a:rPr lang="ru-RU" sz="2800" b="1" dirty="0" err="1">
                <a:solidFill>
                  <a:srgbClr val="002060"/>
                </a:solidFill>
                <a:latin typeface="Calibri" panose="020F0502020204030204" pitchFamily="34" charset="0"/>
                <a:cs typeface="Calibri" panose="020F0502020204030204" pitchFamily="34" charset="0"/>
              </a:rPr>
              <a:t>Процесті</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автоматтандыру</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құралдары</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туралы</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жалпы</a:t>
            </a:r>
            <a:r>
              <a:rPr lang="ru-RU" sz="2800" b="1" dirty="0">
                <a:solidFill>
                  <a:srgbClr val="002060"/>
                </a:solidFill>
                <a:latin typeface="Calibri" panose="020F0502020204030204" pitchFamily="34" charset="0"/>
                <a:cs typeface="Calibri" panose="020F0502020204030204" pitchFamily="34" charset="0"/>
              </a:rPr>
              <a:t> </a:t>
            </a:r>
            <a:r>
              <a:rPr lang="ru-RU" sz="2800" b="1" dirty="0" err="1">
                <a:solidFill>
                  <a:srgbClr val="002060"/>
                </a:solidFill>
                <a:latin typeface="Calibri" panose="020F0502020204030204" pitchFamily="34" charset="0"/>
                <a:cs typeface="Calibri" panose="020F0502020204030204" pitchFamily="34" charset="0"/>
              </a:rPr>
              <a:t>мәліметтер</a:t>
            </a:r>
            <a:endParaRPr lang="ru-RU" sz="3100" b="1" dirty="0">
              <a:solidFill>
                <a:srgbClr val="002060"/>
              </a:solidFill>
              <a:latin typeface="Calibri" panose="020F0502020204030204" pitchFamily="34" charset="0"/>
              <a:cs typeface="Calibri" panose="020F0502020204030204" pitchFamily="34" charset="0"/>
            </a:endParaRPr>
          </a:p>
        </p:txBody>
      </p:sp>
      <p:sp>
        <p:nvSpPr>
          <p:cNvPr id="3" name="Прямоугольник 2">
            <a:extLst>
              <a:ext uri="{FF2B5EF4-FFF2-40B4-BE49-F238E27FC236}">
                <a16:creationId xmlns:a16="http://schemas.microsoft.com/office/drawing/2014/main" id="{6B6EE4F5-9FBA-1E12-D4CF-6A13A7976F71}"/>
              </a:ext>
            </a:extLst>
          </p:cNvPr>
          <p:cNvSpPr/>
          <p:nvPr/>
        </p:nvSpPr>
        <p:spPr>
          <a:xfrm>
            <a:off x="432486" y="3280275"/>
            <a:ext cx="11566258" cy="1561769"/>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dirty="0" err="1">
                <a:solidFill>
                  <a:schemeClr val="tx1"/>
                </a:solidFill>
                <a:latin typeface="Calibri" panose="020F0502020204030204" pitchFamily="34" charset="0"/>
                <a:cs typeface="Calibri" panose="020F0502020204030204" pitchFamily="34" charset="0"/>
              </a:rPr>
              <a:t>Функционалдық</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құрылым</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бірнеше</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тармақтардан</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тұрады</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Ауыл</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шаруашылығы</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өндірісінде</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кең</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тараған</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электр</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саласының</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функционалдық</a:t>
            </a:r>
            <a:r>
              <a:rPr lang="ru-RU" dirty="0">
                <a:solidFill>
                  <a:schemeClr val="tx1"/>
                </a:solidFill>
                <a:latin typeface="Calibri" panose="020F0502020204030204" pitchFamily="34" charset="0"/>
                <a:cs typeface="Calibri" panose="020F0502020204030204" pitchFamily="34" charset="0"/>
              </a:rPr>
              <a:t> </a:t>
            </a:r>
            <a:r>
              <a:rPr lang="ru-RU" dirty="0" err="1">
                <a:solidFill>
                  <a:schemeClr val="tx1"/>
                </a:solidFill>
                <a:latin typeface="Calibri" panose="020F0502020204030204" pitchFamily="34" charset="0"/>
                <a:cs typeface="Calibri" panose="020F0502020204030204" pitchFamily="34" charset="0"/>
              </a:rPr>
              <a:t>құрылымы</a:t>
            </a:r>
            <a:r>
              <a:rPr lang="ru-RU" dirty="0">
                <a:solidFill>
                  <a:schemeClr val="tx1"/>
                </a:solidFill>
                <a:latin typeface="Calibri" panose="020F0502020204030204" pitchFamily="34" charset="0"/>
                <a:cs typeface="Calibri" panose="020F0502020204030204" pitchFamily="34" charset="0"/>
              </a:rPr>
              <a:t> 4.1-суретте </a:t>
            </a:r>
            <a:r>
              <a:rPr lang="ru-RU" dirty="0" err="1">
                <a:solidFill>
                  <a:schemeClr val="tx1"/>
                </a:solidFill>
                <a:latin typeface="Calibri" panose="020F0502020204030204" pitchFamily="34" charset="0"/>
                <a:cs typeface="Calibri" panose="020F0502020204030204" pitchFamily="34" charset="0"/>
              </a:rPr>
              <a:t>көрсетілген</a:t>
            </a:r>
            <a:r>
              <a:rPr lang="ru-RU" dirty="0">
                <a:solidFill>
                  <a:schemeClr val="tx1"/>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13718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pic>
        <p:nvPicPr>
          <p:cNvPr id="3" name="Рисунок 2">
            <a:extLst>
              <a:ext uri="{FF2B5EF4-FFF2-40B4-BE49-F238E27FC236}">
                <a16:creationId xmlns:a16="http://schemas.microsoft.com/office/drawing/2014/main" id="{1B46ACBD-2051-9E55-7808-0211D363889D}"/>
              </a:ext>
            </a:extLst>
          </p:cNvPr>
          <p:cNvPicPr>
            <a:picLocks noChangeAspect="1"/>
          </p:cNvPicPr>
          <p:nvPr/>
        </p:nvPicPr>
        <p:blipFill>
          <a:blip r:embed="rId3"/>
          <a:stretch>
            <a:fillRect/>
          </a:stretch>
        </p:blipFill>
        <p:spPr>
          <a:xfrm>
            <a:off x="2052588" y="636608"/>
            <a:ext cx="9186429" cy="5538238"/>
          </a:xfrm>
          <a:prstGeom prst="rect">
            <a:avLst/>
          </a:prstGeom>
        </p:spPr>
      </p:pic>
      <p:sp>
        <p:nvSpPr>
          <p:cNvPr id="4" name="TextBox 3">
            <a:extLst>
              <a:ext uri="{FF2B5EF4-FFF2-40B4-BE49-F238E27FC236}">
                <a16:creationId xmlns:a16="http://schemas.microsoft.com/office/drawing/2014/main" id="{4E4E76FB-8B69-56DE-2BF3-77E751CBBD42}"/>
              </a:ext>
            </a:extLst>
          </p:cNvPr>
          <p:cNvSpPr txBox="1"/>
          <p:nvPr/>
        </p:nvSpPr>
        <p:spPr>
          <a:xfrm>
            <a:off x="2501164" y="6174846"/>
            <a:ext cx="7664245" cy="646331"/>
          </a:xfrm>
          <a:prstGeom prst="rect">
            <a:avLst/>
          </a:prstGeom>
          <a:noFill/>
        </p:spPr>
        <p:txBody>
          <a:bodyPr wrap="square">
            <a:spAutoFit/>
          </a:bodyPr>
          <a:lstStyle/>
          <a:p>
            <a:pPr algn="ctr"/>
            <a:r>
              <a:rPr lang="ru-RU" dirty="0">
                <a:latin typeface="Calibri" panose="020F0502020204030204" pitchFamily="34" charset="0"/>
                <a:cs typeface="Calibri" panose="020F0502020204030204" pitchFamily="34" charset="0"/>
              </a:rPr>
              <a:t>4.1 </a:t>
            </a:r>
            <a:r>
              <a:rPr lang="ru-RU" dirty="0" err="1">
                <a:latin typeface="Calibri" panose="020F0502020204030204" pitchFamily="34" charset="0"/>
                <a:cs typeface="Calibri" panose="020F0502020204030204" pitchFamily="34" charset="0"/>
              </a:rPr>
              <a:t>сурет</a:t>
            </a:r>
            <a:r>
              <a:rPr lang="ru-RU" dirty="0">
                <a:latin typeface="Calibri" panose="020F0502020204030204" pitchFamily="34" charset="0"/>
                <a:cs typeface="Calibri" panose="020F0502020204030204" pitchFamily="34" charset="0"/>
              </a:rPr>
              <a:t> - Электр </a:t>
            </a:r>
            <a:r>
              <a:rPr lang="ru-RU" dirty="0" err="1">
                <a:latin typeface="Calibri" panose="020F0502020204030204" pitchFamily="34" charset="0"/>
                <a:cs typeface="Calibri" panose="020F0502020204030204" pitchFamily="34" charset="0"/>
              </a:rPr>
              <a:t>тармағының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функционалдық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құрылымы</a:t>
            </a:r>
            <a:r>
              <a:rPr lang="ru-RU" dirty="0">
                <a:latin typeface="Calibri" panose="020F0502020204030204" pitchFamily="34" charset="0"/>
                <a:cs typeface="Calibri" panose="020F0502020204030204" pitchFamily="34" charset="0"/>
              </a:rPr>
              <a:t>: АК - </a:t>
            </a:r>
            <a:r>
              <a:rPr lang="ru-RU" dirty="0" err="1">
                <a:latin typeface="Calibri" panose="020F0502020204030204" pitchFamily="34" charset="0"/>
                <a:cs typeface="Calibri" panose="020F0502020204030204" pitchFamily="34" charset="0"/>
              </a:rPr>
              <a:t>агрегаттық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кешен</a:t>
            </a:r>
            <a:endParaRPr lang="ru-KZ"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3414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93277" y="235866"/>
            <a:ext cx="11566258" cy="95875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b="1" dirty="0">
                <a:solidFill>
                  <a:srgbClr val="002060"/>
                </a:solidFill>
                <a:latin typeface="Calibri" panose="020F0502020204030204" pitchFamily="34" charset="0"/>
                <a:cs typeface="Calibri" panose="020F0502020204030204" pitchFamily="34" charset="0"/>
              </a:rPr>
              <a:t>	4.2 </a:t>
            </a:r>
            <a:r>
              <a:rPr lang="ru-RU" sz="2000" b="1" dirty="0" err="1">
                <a:solidFill>
                  <a:srgbClr val="002060"/>
                </a:solidFill>
                <a:latin typeface="Calibri" panose="020F0502020204030204" pitchFamily="34" charset="0"/>
                <a:cs typeface="Calibri" panose="020F0502020204030204" pitchFamily="34" charset="0"/>
              </a:rPr>
              <a:t>Түрлендіргіштер</a:t>
            </a:r>
            <a:r>
              <a:rPr lang="ru-RU" sz="2000" b="1" dirty="0">
                <a:solidFill>
                  <a:srgbClr val="002060"/>
                </a:solidFill>
                <a:latin typeface="Calibri" panose="020F0502020204030204" pitchFamily="34" charset="0"/>
                <a:cs typeface="Calibri" panose="020F0502020204030204" pitchFamily="34" charset="0"/>
              </a:rPr>
              <a:t> мен </a:t>
            </a:r>
            <a:r>
              <a:rPr lang="ru-RU" sz="2000" b="1" dirty="0" err="1">
                <a:solidFill>
                  <a:srgbClr val="002060"/>
                </a:solidFill>
                <a:latin typeface="Calibri" panose="020F0502020204030204" pitchFamily="34" charset="0"/>
                <a:cs typeface="Calibri" panose="020F0502020204030204" pitchFamily="34" charset="0"/>
              </a:rPr>
              <a:t>құрылғылар</a:t>
            </a:r>
            <a:endParaRPr lang="ru-RU" sz="2000" b="1" dirty="0">
              <a:solidFill>
                <a:srgbClr val="002060"/>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6" name="Прямоугольник 5">
            <a:extLst>
              <a:ext uri="{FF2B5EF4-FFF2-40B4-BE49-F238E27FC236}">
                <a16:creationId xmlns:a16="http://schemas.microsoft.com/office/drawing/2014/main" id="{FE43D3BC-A2A5-DED0-D703-F4BD61DD91CE}"/>
              </a:ext>
            </a:extLst>
          </p:cNvPr>
          <p:cNvSpPr/>
          <p:nvPr/>
        </p:nvSpPr>
        <p:spPr>
          <a:xfrm>
            <a:off x="271636" y="1194620"/>
            <a:ext cx="11566258" cy="95875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err="1">
                <a:solidFill>
                  <a:schemeClr val="tx1"/>
                </a:solidFill>
                <a:latin typeface="Calibri" panose="020F0502020204030204" pitchFamily="34" charset="0"/>
                <a:cs typeface="Calibri" panose="020F0502020204030204" pitchFamily="34" charset="0"/>
              </a:rPr>
              <a:t>Қысым</a:t>
            </a:r>
            <a:r>
              <a:rPr lang="ru-RU" sz="2000" dirty="0">
                <a:solidFill>
                  <a:schemeClr val="tx1"/>
                </a:solidFill>
                <a:latin typeface="Calibri" panose="020F0502020204030204" pitchFamily="34" charset="0"/>
                <a:cs typeface="Calibri" panose="020F0502020204030204" pitchFamily="34" charset="0"/>
              </a:rPr>
              <a:t> мен </a:t>
            </a:r>
            <a:r>
              <a:rPr lang="ru-RU" sz="2000" dirty="0" err="1">
                <a:solidFill>
                  <a:schemeClr val="tx1"/>
                </a:solidFill>
                <a:latin typeface="Calibri" panose="020F0502020204030204" pitchFamily="34" charset="0"/>
                <a:cs typeface="Calibri" panose="020F0502020204030204" pitchFamily="34" charset="0"/>
              </a:rPr>
              <a:t>вакуумды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өлшеу</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негізінен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өлшенетін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параметрдің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мәніне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пропорционалды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шамаға</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деформацияланатын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немесе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қозғалатын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механикалық</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құрылғылардың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серіппелер</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мембраналар</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сильфондар</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көмегімен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жүзеге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асырылады</a:t>
            </a:r>
            <a:r>
              <a:rPr lang="ru-RU" sz="2000" dirty="0">
                <a:solidFill>
                  <a:schemeClr val="tx1"/>
                </a:solidFill>
                <a:latin typeface="Calibri" panose="020F0502020204030204" pitchFamily="34" charset="0"/>
                <a:cs typeface="Calibri" panose="020F0502020204030204" pitchFamily="34" charset="0"/>
              </a:rPr>
              <a:t>.</a:t>
            </a:r>
          </a:p>
        </p:txBody>
      </p:sp>
      <p:pic>
        <p:nvPicPr>
          <p:cNvPr id="4" name="Рисунок 3">
            <a:extLst>
              <a:ext uri="{FF2B5EF4-FFF2-40B4-BE49-F238E27FC236}">
                <a16:creationId xmlns:a16="http://schemas.microsoft.com/office/drawing/2014/main" id="{2DCCC668-48EA-A34F-E1A8-666726F88DC9}"/>
              </a:ext>
            </a:extLst>
          </p:cNvPr>
          <p:cNvPicPr>
            <a:picLocks noChangeAspect="1"/>
          </p:cNvPicPr>
          <p:nvPr/>
        </p:nvPicPr>
        <p:blipFill>
          <a:blip r:embed="rId3"/>
          <a:stretch>
            <a:fillRect/>
          </a:stretch>
        </p:blipFill>
        <p:spPr>
          <a:xfrm>
            <a:off x="1000486" y="2292349"/>
            <a:ext cx="2992780" cy="3113027"/>
          </a:xfrm>
          <a:prstGeom prst="rect">
            <a:avLst/>
          </a:prstGeom>
        </p:spPr>
      </p:pic>
      <p:pic>
        <p:nvPicPr>
          <p:cNvPr id="10" name="Рисунок 9">
            <a:extLst>
              <a:ext uri="{FF2B5EF4-FFF2-40B4-BE49-F238E27FC236}">
                <a16:creationId xmlns:a16="http://schemas.microsoft.com/office/drawing/2014/main" id="{7A946958-F8FB-90A9-80CA-963942C0A7B9}"/>
              </a:ext>
            </a:extLst>
          </p:cNvPr>
          <p:cNvPicPr>
            <a:picLocks noChangeAspect="1"/>
          </p:cNvPicPr>
          <p:nvPr/>
        </p:nvPicPr>
        <p:blipFill>
          <a:blip r:embed="rId4"/>
          <a:stretch>
            <a:fillRect/>
          </a:stretch>
        </p:blipFill>
        <p:spPr>
          <a:xfrm>
            <a:off x="5549698" y="2625950"/>
            <a:ext cx="3767922" cy="1477328"/>
          </a:xfrm>
          <a:prstGeom prst="rect">
            <a:avLst/>
          </a:prstGeom>
        </p:spPr>
      </p:pic>
      <p:sp>
        <p:nvSpPr>
          <p:cNvPr id="14" name="TextBox 13">
            <a:extLst>
              <a:ext uri="{FF2B5EF4-FFF2-40B4-BE49-F238E27FC236}">
                <a16:creationId xmlns:a16="http://schemas.microsoft.com/office/drawing/2014/main" id="{AAC5B5F9-3137-311C-5112-EE97FF9CE5EB}"/>
              </a:ext>
            </a:extLst>
          </p:cNvPr>
          <p:cNvSpPr txBox="1"/>
          <p:nvPr/>
        </p:nvSpPr>
        <p:spPr>
          <a:xfrm>
            <a:off x="4097438" y="2256618"/>
            <a:ext cx="6105644" cy="369332"/>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Осы типтегі құрылғылардың статикалық сипаттамалары:</a:t>
            </a:r>
          </a:p>
        </p:txBody>
      </p:sp>
      <p:sp>
        <p:nvSpPr>
          <p:cNvPr id="17" name="TextBox 16">
            <a:extLst>
              <a:ext uri="{FF2B5EF4-FFF2-40B4-BE49-F238E27FC236}">
                <a16:creationId xmlns:a16="http://schemas.microsoft.com/office/drawing/2014/main" id="{82E780E7-9702-6327-7FD2-1083F8E56B3D}"/>
              </a:ext>
            </a:extLst>
          </p:cNvPr>
          <p:cNvSpPr txBox="1"/>
          <p:nvPr/>
        </p:nvSpPr>
        <p:spPr>
          <a:xfrm>
            <a:off x="4835324" y="4030106"/>
            <a:ext cx="6105644" cy="1477328"/>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мұндағы F – серпімді элементтің эквиваленттік ауданы, м2;</a:t>
            </a:r>
          </a:p>
          <a:p>
            <a:endParaRPr lang="ru-KZ" dirty="0">
              <a:latin typeface="Calibri" panose="020F0502020204030204" pitchFamily="34" charset="0"/>
              <a:cs typeface="Calibri" panose="020F0502020204030204" pitchFamily="34" charset="0"/>
            </a:endParaRPr>
          </a:p>
          <a:p>
            <a:r>
              <a:rPr lang="ru-KZ" dirty="0">
                <a:latin typeface="Calibri" panose="020F0502020204030204" pitchFamily="34" charset="0"/>
                <a:cs typeface="Calibri" panose="020F0502020204030204" pitchFamily="34" charset="0"/>
              </a:rPr>
              <a:t>p - реттелетін қысым, Н/м2;</a:t>
            </a:r>
          </a:p>
          <a:p>
            <a:endParaRPr lang="ru-KZ" dirty="0">
              <a:latin typeface="Calibri" panose="020F0502020204030204" pitchFamily="34" charset="0"/>
              <a:cs typeface="Calibri" panose="020F0502020204030204" pitchFamily="34" charset="0"/>
            </a:endParaRPr>
          </a:p>
          <a:p>
            <a:r>
              <a:rPr lang="ru-KZ" dirty="0">
                <a:latin typeface="Calibri" panose="020F0502020204030204" pitchFamily="34" charset="0"/>
                <a:cs typeface="Calibri" panose="020F0502020204030204" pitchFamily="34" charset="0"/>
              </a:rPr>
              <a:t>K – серпімді элементтің қаттылығы, м/Н.</a:t>
            </a:r>
          </a:p>
        </p:txBody>
      </p:sp>
    </p:spTree>
    <p:extLst>
      <p:ext uri="{BB962C8B-B14F-4D97-AF65-F5344CB8AC3E}">
        <p14:creationId xmlns:p14="http://schemas.microsoft.com/office/powerpoint/2010/main" val="405196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5D9B2-1F1D-7F7C-EDDF-E7DFEF60B71D}"/>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4F16B02-B688-598E-5DCE-28648F1FEBD4}"/>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6AE9173-35A7-A10C-F9D2-EECF5DC807B5}"/>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3" name="TextBox 2">
            <a:extLst>
              <a:ext uri="{FF2B5EF4-FFF2-40B4-BE49-F238E27FC236}">
                <a16:creationId xmlns:a16="http://schemas.microsoft.com/office/drawing/2014/main" id="{B09BD47E-C57C-5847-C9FF-245794F1C989}"/>
              </a:ext>
            </a:extLst>
          </p:cNvPr>
          <p:cNvSpPr txBox="1"/>
          <p:nvPr/>
        </p:nvSpPr>
        <p:spPr>
          <a:xfrm>
            <a:off x="171552" y="51150"/>
            <a:ext cx="11077871" cy="1477328"/>
          </a:xfrm>
          <a:prstGeom prst="rect">
            <a:avLst/>
          </a:prstGeom>
          <a:noFill/>
        </p:spPr>
        <p:txBody>
          <a:bodyPr wrap="square">
            <a:spAutoFit/>
          </a:bodyPr>
          <a:lstStyle/>
          <a:p>
            <a:pPr algn="just"/>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Механикалық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қысым</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өлшегіштердің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динамикалық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сипаттамалары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инерцияның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немесе</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егер</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қозғалатын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бөліктердің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массасы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маңызды</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болса</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тербелмелі</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буынның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беріліс</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функциясымен</a:t>
            </a:r>
            <a:r>
              <a:rPr lang="ru-RU" dirty="0">
                <a:latin typeface="Calibri" panose="020F0502020204030204" pitchFamily="34" charset="0"/>
                <a:cs typeface="Calibri" panose="020F0502020204030204" pitchFamily="34" charset="0"/>
              </a:rPr>
              <a:t> (</a:t>
            </a:r>
            <a:r>
              <a:rPr lang="en" dirty="0">
                <a:latin typeface="Calibri" panose="020F0502020204030204" pitchFamily="34" charset="0"/>
                <a:cs typeface="Calibri" panose="020F0502020204030204" pitchFamily="34" charset="0"/>
              </a:rPr>
              <a:t>TF) </a:t>
            </a:r>
            <a:r>
              <a:rPr lang="ru-RU" dirty="0" err="1">
                <a:latin typeface="Calibri" panose="020F0502020204030204" pitchFamily="34" charset="0"/>
                <a:cs typeface="Calibri" panose="020F0502020204030204" pitchFamily="34" charset="0"/>
              </a:rPr>
              <a:t>сипатталады</a:t>
            </a:r>
            <a:r>
              <a:rPr lang="ru-RU" dirty="0">
                <a:latin typeface="Calibri" panose="020F0502020204030204" pitchFamily="34" charset="0"/>
                <a:cs typeface="Calibri" panose="020F0502020204030204" pitchFamily="34" charset="0"/>
              </a:rPr>
              <a:t>.</a:t>
            </a:r>
          </a:p>
          <a:p>
            <a:pPr algn="just"/>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Инерциялық</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буынның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уақыт</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константасы</a:t>
            </a:r>
            <a:r>
              <a:rPr lang="ru-RU" dirty="0">
                <a:latin typeface="Calibri" panose="020F0502020204030204" pitchFamily="34" charset="0"/>
                <a:cs typeface="Calibri" panose="020F0502020204030204" pitchFamily="34" charset="0"/>
              </a:rPr>
              <a:t> </a:t>
            </a:r>
            <a:r>
              <a:rPr lang="en" dirty="0">
                <a:latin typeface="Calibri" panose="020F0502020204030204" pitchFamily="34" charset="0"/>
                <a:cs typeface="Calibri" panose="020F0502020204030204" pitchFamily="34" charset="0"/>
              </a:rPr>
              <a:t>T=</a:t>
            </a:r>
            <a:r>
              <a:rPr lang="el-GR" dirty="0">
                <a:latin typeface="Calibri" panose="020F0502020204030204" pitchFamily="34" charset="0"/>
                <a:cs typeface="Calibri" panose="020F0502020204030204" pitchFamily="34" charset="0"/>
              </a:rPr>
              <a:t>η/</a:t>
            </a:r>
            <a:r>
              <a:rPr lang="en" dirty="0">
                <a:latin typeface="Calibri" panose="020F0502020204030204" pitchFamily="34" charset="0"/>
                <a:cs typeface="Calibri" panose="020F0502020204030204" pitchFamily="34" charset="0"/>
              </a:rPr>
              <a:t>K,</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мұндағы</a:t>
            </a:r>
            <a:r>
              <a:rPr lang="ru-RU"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η – </a:t>
            </a:r>
            <a:r>
              <a:rPr lang="ru-RU" dirty="0" err="1">
                <a:latin typeface="Calibri" panose="020F0502020204030204" pitchFamily="34" charset="0"/>
                <a:cs typeface="Calibri" panose="020F0502020204030204" pitchFamily="34" charset="0"/>
              </a:rPr>
              <a:t>қысымы</a:t>
            </a:r>
            <a:r>
              <a:rPr lang="ru-RU" dirty="0">
                <a:latin typeface="Calibri" panose="020F0502020204030204" pitchFamily="34" charset="0"/>
                <a:cs typeface="Calibri" panose="020F0502020204030204" pitchFamily="34" charset="0"/>
              </a:rPr>
              <a:t> </a:t>
            </a:r>
            <a:r>
              <a:rPr lang="en" dirty="0">
                <a:latin typeface="Calibri" panose="020F0502020204030204" pitchFamily="34" charset="0"/>
                <a:cs typeface="Calibri" panose="020F0502020204030204" pitchFamily="34" charset="0"/>
              </a:rPr>
              <a:t>N </a:t>
            </a:r>
            <a:r>
              <a:rPr lang="ru-RU" dirty="0">
                <a:latin typeface="Calibri" panose="020F0502020204030204" pitchFamily="34" charset="0"/>
                <a:cs typeface="Calibri" panose="020F0502020204030204" pitchFamily="34" charset="0"/>
              </a:rPr>
              <a:t>с/м2 </a:t>
            </a:r>
            <a:r>
              <a:rPr lang="ru-RU" dirty="0" err="1">
                <a:latin typeface="Calibri" panose="020F0502020204030204" pitchFamily="34" charset="0"/>
                <a:cs typeface="Calibri" panose="020F0502020204030204" pitchFamily="34" charset="0"/>
              </a:rPr>
              <a:t>өлшенетін</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ортаның</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үйкеліс</a:t>
            </a:r>
            <a:r>
              <a:rPr lang="ru-RU" dirty="0">
                <a:latin typeface="Calibri" panose="020F0502020204030204" pitchFamily="34" charset="0"/>
                <a:cs typeface="Calibri" panose="020F0502020204030204" pitchFamily="34" charset="0"/>
              </a:rPr>
              <a:t> </a:t>
            </a:r>
            <a:r>
              <a:rPr lang="ru-RU" dirty="0" err="1">
                <a:latin typeface="Calibri" panose="020F0502020204030204" pitchFamily="34" charset="0"/>
                <a:cs typeface="Calibri" panose="020F0502020204030204" pitchFamily="34" charset="0"/>
              </a:rPr>
              <a:t>коэффициенті</a:t>
            </a:r>
            <a:r>
              <a:rPr lang="ru-RU" dirty="0">
                <a:latin typeface="Calibri" panose="020F0502020204030204" pitchFamily="34" charset="0"/>
                <a:cs typeface="Calibri" panose="020F0502020204030204" pitchFamily="34" charset="0"/>
              </a:rPr>
              <a:t>.</a:t>
            </a:r>
            <a:endParaRPr lang="ru-KZ" dirty="0">
              <a:latin typeface="Calibri" panose="020F0502020204030204" pitchFamily="34" charset="0"/>
              <a:cs typeface="Calibri" panose="020F0502020204030204" pitchFamily="34" charset="0"/>
            </a:endParaRPr>
          </a:p>
        </p:txBody>
      </p:sp>
      <p:pic>
        <p:nvPicPr>
          <p:cNvPr id="5" name="Рисунок 4">
            <a:extLst>
              <a:ext uri="{FF2B5EF4-FFF2-40B4-BE49-F238E27FC236}">
                <a16:creationId xmlns:a16="http://schemas.microsoft.com/office/drawing/2014/main" id="{5F57A45A-4754-15E3-D2AB-050DFDEF8729}"/>
              </a:ext>
            </a:extLst>
          </p:cNvPr>
          <p:cNvPicPr>
            <a:picLocks noChangeAspect="1"/>
          </p:cNvPicPr>
          <p:nvPr/>
        </p:nvPicPr>
        <p:blipFill>
          <a:blip r:embed="rId3"/>
          <a:stretch>
            <a:fillRect/>
          </a:stretch>
        </p:blipFill>
        <p:spPr>
          <a:xfrm>
            <a:off x="595212" y="1550453"/>
            <a:ext cx="2654300" cy="1016000"/>
          </a:xfrm>
          <a:prstGeom prst="rect">
            <a:avLst/>
          </a:prstGeom>
        </p:spPr>
      </p:pic>
      <p:sp>
        <p:nvSpPr>
          <p:cNvPr id="8" name="TextBox 7">
            <a:extLst>
              <a:ext uri="{FF2B5EF4-FFF2-40B4-BE49-F238E27FC236}">
                <a16:creationId xmlns:a16="http://schemas.microsoft.com/office/drawing/2014/main" id="{C3BE9459-D335-B903-6421-4ABC4D7CEF5B}"/>
              </a:ext>
            </a:extLst>
          </p:cNvPr>
          <p:cNvSpPr txBox="1"/>
          <p:nvPr/>
        </p:nvSpPr>
        <p:spPr>
          <a:xfrm>
            <a:off x="2836846" y="1458288"/>
            <a:ext cx="6105644" cy="923330"/>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мұндағы F</a:t>
            </a:r>
            <a:r>
              <a:rPr lang="ru-KZ" baseline="-25000" dirty="0">
                <a:latin typeface="Calibri" panose="020F0502020204030204" pitchFamily="34" charset="0"/>
                <a:cs typeface="Calibri" panose="020F0502020204030204" pitchFamily="34" charset="0"/>
              </a:rPr>
              <a:t>c</a:t>
            </a:r>
            <a:r>
              <a:rPr lang="ru-KZ" dirty="0">
                <a:latin typeface="Calibri" panose="020F0502020204030204" pitchFamily="34" charset="0"/>
                <a:cs typeface="Calibri" panose="020F0502020204030204" pitchFamily="34" charset="0"/>
              </a:rPr>
              <a:t> және F</a:t>
            </a:r>
            <a:r>
              <a:rPr lang="ru-KZ" baseline="-25000" dirty="0">
                <a:latin typeface="Calibri" panose="020F0502020204030204" pitchFamily="34" charset="0"/>
                <a:cs typeface="Calibri" panose="020F0502020204030204" pitchFamily="34" charset="0"/>
              </a:rPr>
              <a:t>к</a:t>
            </a:r>
            <a:r>
              <a:rPr lang="ru-KZ" dirty="0">
                <a:latin typeface="Calibri" panose="020F0502020204030204" pitchFamily="34" charset="0"/>
                <a:cs typeface="Calibri" panose="020F0502020204030204" pitchFamily="34" charset="0"/>
              </a:rPr>
              <a:t> - ыдыстың аудандары және қоңырау қабырғалары, м</a:t>
            </a:r>
            <a:r>
              <a:rPr lang="ru-KZ" baseline="30000" dirty="0">
                <a:latin typeface="Calibri" panose="020F0502020204030204" pitchFamily="34" charset="0"/>
                <a:cs typeface="Calibri" panose="020F0502020204030204" pitchFamily="34" charset="0"/>
              </a:rPr>
              <a:t>2</a:t>
            </a:r>
            <a:r>
              <a:rPr lang="ru-KZ" dirty="0">
                <a:latin typeface="Calibri" panose="020F0502020204030204" pitchFamily="34" charset="0"/>
                <a:cs typeface="Calibri" panose="020F0502020204030204" pitchFamily="34" charset="0"/>
              </a:rPr>
              <a:t>;</a:t>
            </a:r>
          </a:p>
          <a:p>
            <a:r>
              <a:rPr lang="ru-KZ" dirty="0">
                <a:latin typeface="Calibri" panose="020F0502020204030204" pitchFamily="34" charset="0"/>
                <a:cs typeface="Calibri" panose="020F0502020204030204" pitchFamily="34" charset="0"/>
              </a:rPr>
              <a:t>ρ—сұйықтықтың тығыздығы, кг/м</a:t>
            </a:r>
            <a:r>
              <a:rPr lang="ru-KZ" baseline="30000" dirty="0">
                <a:latin typeface="Calibri" panose="020F0502020204030204" pitchFamily="34" charset="0"/>
                <a:cs typeface="Calibri" panose="020F0502020204030204" pitchFamily="34" charset="0"/>
              </a:rPr>
              <a:t>3</a:t>
            </a:r>
            <a:r>
              <a:rPr lang="ru-KZ" dirty="0">
                <a:latin typeface="Calibri" panose="020F0502020204030204" pitchFamily="34" charset="0"/>
                <a:cs typeface="Calibri" panose="020F0502020204030204" pitchFamily="34" charset="0"/>
              </a:rPr>
              <a:t>.</a:t>
            </a:r>
          </a:p>
        </p:txBody>
      </p:sp>
      <p:sp>
        <p:nvSpPr>
          <p:cNvPr id="12" name="TextBox 11">
            <a:extLst>
              <a:ext uri="{FF2B5EF4-FFF2-40B4-BE49-F238E27FC236}">
                <a16:creationId xmlns:a16="http://schemas.microsoft.com/office/drawing/2014/main" id="{AC741AFC-82E6-DE16-90E7-1871FD7E6DBF}"/>
              </a:ext>
            </a:extLst>
          </p:cNvPr>
          <p:cNvSpPr txBox="1"/>
          <p:nvPr/>
        </p:nvSpPr>
        <p:spPr>
          <a:xfrm>
            <a:off x="396279" y="2406304"/>
            <a:ext cx="11399441" cy="646331"/>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Динамикалық тұрғыдан алғанда, жалпы типтегі температура өлшегіштерінің беріліс функцияларын тізбектей қосылған инерциялық және баяу байланыстар арқылы жақындатуға болады:</a:t>
            </a:r>
          </a:p>
        </p:txBody>
      </p:sp>
      <p:pic>
        <p:nvPicPr>
          <p:cNvPr id="18" name="Рисунок 17">
            <a:extLst>
              <a:ext uri="{FF2B5EF4-FFF2-40B4-BE49-F238E27FC236}">
                <a16:creationId xmlns:a16="http://schemas.microsoft.com/office/drawing/2014/main" id="{536B8862-8806-DBA1-5CD1-7652089307CA}"/>
              </a:ext>
            </a:extLst>
          </p:cNvPr>
          <p:cNvPicPr>
            <a:picLocks noChangeAspect="1"/>
          </p:cNvPicPr>
          <p:nvPr/>
        </p:nvPicPr>
        <p:blipFill>
          <a:blip r:embed="rId4"/>
          <a:stretch>
            <a:fillRect/>
          </a:stretch>
        </p:blipFill>
        <p:spPr>
          <a:xfrm>
            <a:off x="366612" y="2935616"/>
            <a:ext cx="3111500" cy="1066800"/>
          </a:xfrm>
          <a:prstGeom prst="rect">
            <a:avLst/>
          </a:prstGeom>
        </p:spPr>
      </p:pic>
      <p:sp>
        <p:nvSpPr>
          <p:cNvPr id="22" name="TextBox 21">
            <a:extLst>
              <a:ext uri="{FF2B5EF4-FFF2-40B4-BE49-F238E27FC236}">
                <a16:creationId xmlns:a16="http://schemas.microsoft.com/office/drawing/2014/main" id="{FDE549A5-F8D5-8372-5045-B2FDD5DED7FB}"/>
              </a:ext>
            </a:extLst>
          </p:cNvPr>
          <p:cNvSpPr txBox="1"/>
          <p:nvPr/>
        </p:nvSpPr>
        <p:spPr>
          <a:xfrm>
            <a:off x="3613764" y="2974175"/>
            <a:ext cx="7754277" cy="2585323"/>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Динамикалық тұрғыдан алғанда деңгей өлшегіштер тербелмелі буындарға немесе инерциясыз байланыстарға W(p) = S(p)/h(p) = Kh конверсия коэффициенті K құрылғының конструкциясымен анықталады.</a:t>
            </a:r>
          </a:p>
          <a:p>
            <a:pPr algn="just"/>
            <a:r>
              <a:rPr lang="ru-KZ" dirty="0">
                <a:latin typeface="Calibri" panose="020F0502020204030204" pitchFamily="34" charset="0"/>
                <a:cs typeface="Calibri" panose="020F0502020204030204" pitchFamily="34" charset="0"/>
              </a:rPr>
              <a:t>	Ағын масса (т, кг/с) немесе көлем (V, м3/с) бірліктерімен өлшенеді. Олардың арасындағы байланыс m = Kρ қатынасымен анықталады, мұндағы ρ – өлшенетін ортаның тығыздығы, кг/м3.</a:t>
            </a:r>
          </a:p>
          <a:p>
            <a:pPr algn="just"/>
            <a:r>
              <a:rPr lang="ru-KZ" dirty="0">
                <a:latin typeface="Calibri" panose="020F0502020204030204" pitchFamily="34" charset="0"/>
                <a:cs typeface="Calibri" panose="020F0502020204030204" pitchFamily="34" charset="0"/>
              </a:rPr>
              <a:t>	Шығын өлшегіштің бұл түрі дроссельдік шығын өлшегіш деп аталады. Динамикалық мағынада ол конверсия коэффициенті бар инерциясыз байланысқа тең:</a:t>
            </a:r>
          </a:p>
        </p:txBody>
      </p:sp>
      <p:pic>
        <p:nvPicPr>
          <p:cNvPr id="24" name="Рисунок 23">
            <a:extLst>
              <a:ext uri="{FF2B5EF4-FFF2-40B4-BE49-F238E27FC236}">
                <a16:creationId xmlns:a16="http://schemas.microsoft.com/office/drawing/2014/main" id="{2B834224-4F66-99BA-63A3-2BCDE1F8605F}"/>
              </a:ext>
            </a:extLst>
          </p:cNvPr>
          <p:cNvPicPr>
            <a:picLocks noChangeAspect="1"/>
          </p:cNvPicPr>
          <p:nvPr/>
        </p:nvPicPr>
        <p:blipFill>
          <a:blip r:embed="rId5"/>
          <a:stretch>
            <a:fillRect/>
          </a:stretch>
        </p:blipFill>
        <p:spPr>
          <a:xfrm>
            <a:off x="3132387" y="5551734"/>
            <a:ext cx="2578100" cy="787400"/>
          </a:xfrm>
          <a:prstGeom prst="rect">
            <a:avLst/>
          </a:prstGeom>
        </p:spPr>
      </p:pic>
      <p:sp>
        <p:nvSpPr>
          <p:cNvPr id="26" name="TextBox 25">
            <a:extLst>
              <a:ext uri="{FF2B5EF4-FFF2-40B4-BE49-F238E27FC236}">
                <a16:creationId xmlns:a16="http://schemas.microsoft.com/office/drawing/2014/main" id="{C2C73006-4423-744C-644F-44541B578B78}"/>
              </a:ext>
            </a:extLst>
          </p:cNvPr>
          <p:cNvSpPr txBox="1"/>
          <p:nvPr/>
        </p:nvSpPr>
        <p:spPr>
          <a:xfrm>
            <a:off x="5699844" y="5512853"/>
            <a:ext cx="6105644" cy="1200329"/>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мұндағы С - коэффициент, оның мәні шектеу құрылғысының геометриялық пішіні мен өлшемдеріне, құбырдың диаметріне және өлшенетін ортаның тығыздығына байланысты.</a:t>
            </a:r>
          </a:p>
        </p:txBody>
      </p:sp>
    </p:spTree>
    <p:extLst>
      <p:ext uri="{BB962C8B-B14F-4D97-AF65-F5344CB8AC3E}">
        <p14:creationId xmlns:p14="http://schemas.microsoft.com/office/powerpoint/2010/main" val="330929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91697"/>
            <a:ext cx="11566258" cy="386687"/>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600" dirty="0">
                <a:solidFill>
                  <a:schemeClr val="tx1"/>
                </a:solidFill>
                <a:latin typeface="Calibri" panose="020F0502020204030204" pitchFamily="34" charset="0"/>
                <a:cs typeface="Calibri" panose="020F0502020204030204" pitchFamily="34" charset="0"/>
              </a:rPr>
              <a:t>	</a:t>
            </a:r>
            <a:r>
              <a:rPr lang="ru-RU" sz="1600" b="1" dirty="0">
                <a:solidFill>
                  <a:schemeClr val="tx1"/>
                </a:solidFill>
                <a:latin typeface="Calibri" panose="020F0502020204030204" pitchFamily="34" charset="0"/>
                <a:cs typeface="Calibri" panose="020F0502020204030204" pitchFamily="34" charset="0"/>
              </a:rPr>
              <a:t>4.3 </a:t>
            </a:r>
            <a:r>
              <a:rPr lang="ru-RU" sz="1600" b="1" dirty="0" err="1">
                <a:solidFill>
                  <a:schemeClr val="tx1"/>
                </a:solidFill>
                <a:latin typeface="Calibri" panose="020F0502020204030204" pitchFamily="34" charset="0"/>
                <a:cs typeface="Calibri" panose="020F0502020204030204" pitchFamily="34" charset="0"/>
              </a:rPr>
              <a:t>Автоматты</a:t>
            </a:r>
            <a:r>
              <a:rPr lang="ru-RU" sz="1600" b="1" dirty="0">
                <a:solidFill>
                  <a:schemeClr val="tx1"/>
                </a:solidFill>
                <a:latin typeface="Calibri" panose="020F0502020204030204" pitchFamily="34" charset="0"/>
                <a:cs typeface="Calibri" panose="020F0502020204030204" pitchFamily="34" charset="0"/>
              </a:rPr>
              <a:t> </a:t>
            </a:r>
            <a:r>
              <a:rPr lang="ru-RU" sz="1600" b="1" dirty="0" err="1">
                <a:solidFill>
                  <a:schemeClr val="tx1"/>
                </a:solidFill>
                <a:latin typeface="Calibri" panose="020F0502020204030204" pitchFamily="34" charset="0"/>
                <a:cs typeface="Calibri" panose="020F0502020204030204" pitchFamily="34" charset="0"/>
              </a:rPr>
              <a:t>реттегіштер</a:t>
            </a:r>
            <a:endParaRPr lang="ru-RU" sz="1600" b="1" dirty="0">
              <a:solidFill>
                <a:schemeClr val="tx1"/>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5" name="TextBox 4">
            <a:extLst>
              <a:ext uri="{FF2B5EF4-FFF2-40B4-BE49-F238E27FC236}">
                <a16:creationId xmlns:a16="http://schemas.microsoft.com/office/drawing/2014/main" id="{4F0A25ED-B6E6-C46B-DBBA-A335F665884E}"/>
              </a:ext>
            </a:extLst>
          </p:cNvPr>
          <p:cNvSpPr txBox="1"/>
          <p:nvPr/>
        </p:nvSpPr>
        <p:spPr>
          <a:xfrm>
            <a:off x="312871" y="989138"/>
            <a:ext cx="11329993" cy="2308324"/>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	Бақыланатын айнымалының ағымдағы және белгіленген мәндері арасындағы айырмашылықты қабылдайтын және оны реттеушіге енгізілген реттеу заңына сәйкес RO әсеріне түрлендіретін құрылғы автоматты реттегіш деп аталады. Реттегіштердің негізгі түрлері позициялық және үздіксіз. Соңғылары, өз кезегінде, пропорционалды (Р), пропорционалды-интегралдық (PI) және пропорционалды-интегралдық-туынды (PID) контроллерлерге бөлінеді.</a:t>
            </a:r>
          </a:p>
          <a:p>
            <a:r>
              <a:rPr lang="ru-KZ" dirty="0">
                <a:latin typeface="Calibri" panose="020F0502020204030204" pitchFamily="34" charset="0"/>
                <a:cs typeface="Calibri" panose="020F0502020204030204" pitchFamily="34" charset="0"/>
              </a:rPr>
              <a:t>	Пропорционалды (P) контроллер RO-ны орнатылған мәннен басқарылатын y айнымалысының ауытқуына пропорционал x мәніне жылжытады. Контроллердің дифференциалдық теңдеуі (p оператор түрінде жазуды білдіреді:</a:t>
            </a:r>
          </a:p>
        </p:txBody>
      </p:sp>
      <p:pic>
        <p:nvPicPr>
          <p:cNvPr id="9" name="Рисунок 8">
            <a:extLst>
              <a:ext uri="{FF2B5EF4-FFF2-40B4-BE49-F238E27FC236}">
                <a16:creationId xmlns:a16="http://schemas.microsoft.com/office/drawing/2014/main" id="{C232FF3E-94AC-FC9E-EBC3-8406B20099F5}"/>
              </a:ext>
            </a:extLst>
          </p:cNvPr>
          <p:cNvPicPr>
            <a:picLocks noChangeAspect="1"/>
          </p:cNvPicPr>
          <p:nvPr/>
        </p:nvPicPr>
        <p:blipFill>
          <a:blip r:embed="rId3"/>
          <a:stretch>
            <a:fillRect/>
          </a:stretch>
        </p:blipFill>
        <p:spPr>
          <a:xfrm>
            <a:off x="4147193" y="2954561"/>
            <a:ext cx="2578100" cy="685800"/>
          </a:xfrm>
          <a:prstGeom prst="rect">
            <a:avLst/>
          </a:prstGeom>
        </p:spPr>
      </p:pic>
      <p:sp>
        <p:nvSpPr>
          <p:cNvPr id="11" name="TextBox 10">
            <a:extLst>
              <a:ext uri="{FF2B5EF4-FFF2-40B4-BE49-F238E27FC236}">
                <a16:creationId xmlns:a16="http://schemas.microsoft.com/office/drawing/2014/main" id="{C39AC8BB-B390-B4FA-8A62-98876AF8084A}"/>
              </a:ext>
            </a:extLst>
          </p:cNvPr>
          <p:cNvSpPr txBox="1"/>
          <p:nvPr/>
        </p:nvSpPr>
        <p:spPr>
          <a:xfrm>
            <a:off x="-570054" y="3444065"/>
            <a:ext cx="11069993" cy="646331"/>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Интегралды (I) контроллері RO қате сигналының интегралына пропорционалды жылжытады.</a:t>
            </a:r>
          </a:p>
          <a:p>
            <a:pPr algn="just"/>
            <a:r>
              <a:rPr lang="ru-KZ" dirty="0">
                <a:latin typeface="Calibri" panose="020F0502020204030204" pitchFamily="34" charset="0"/>
                <a:cs typeface="Calibri" panose="020F0502020204030204" pitchFamily="34" charset="0"/>
              </a:rPr>
              <a:t>	Реттегіш теңдеуі (оператор түрінде):</a:t>
            </a:r>
          </a:p>
        </p:txBody>
      </p:sp>
      <p:pic>
        <p:nvPicPr>
          <p:cNvPr id="13" name="Рисунок 12">
            <a:extLst>
              <a:ext uri="{FF2B5EF4-FFF2-40B4-BE49-F238E27FC236}">
                <a16:creationId xmlns:a16="http://schemas.microsoft.com/office/drawing/2014/main" id="{1B021851-22C8-7C33-BB13-ABC1A1D2A0A3}"/>
              </a:ext>
            </a:extLst>
          </p:cNvPr>
          <p:cNvPicPr>
            <a:picLocks noChangeAspect="1"/>
          </p:cNvPicPr>
          <p:nvPr/>
        </p:nvPicPr>
        <p:blipFill>
          <a:blip r:embed="rId4"/>
          <a:stretch>
            <a:fillRect/>
          </a:stretch>
        </p:blipFill>
        <p:spPr>
          <a:xfrm>
            <a:off x="4262939" y="3944625"/>
            <a:ext cx="2578100" cy="685800"/>
          </a:xfrm>
          <a:prstGeom prst="rect">
            <a:avLst/>
          </a:prstGeom>
        </p:spPr>
      </p:pic>
      <p:sp>
        <p:nvSpPr>
          <p:cNvPr id="16" name="TextBox 15">
            <a:extLst>
              <a:ext uri="{FF2B5EF4-FFF2-40B4-BE49-F238E27FC236}">
                <a16:creationId xmlns:a16="http://schemas.microsoft.com/office/drawing/2014/main" id="{EF0CADE1-7E7E-9231-F5A8-4A7ECAA8C120}"/>
              </a:ext>
            </a:extLst>
          </p:cNvPr>
          <p:cNvSpPr txBox="1"/>
          <p:nvPr/>
        </p:nvSpPr>
        <p:spPr>
          <a:xfrm>
            <a:off x="312871" y="4530820"/>
            <a:ext cx="11066266" cy="1200329"/>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Пропорционалды-дифференциалды (PD) контроллері RO-ны y(p) басқарылатын айнымалының ауытқуының және жылдамдығының (дифференциалының) қосындысына пропорционалды х мәніне жылжытады.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Реттегіш теңдеуі (оператор түрінде):</a:t>
            </a:r>
          </a:p>
        </p:txBody>
      </p:sp>
      <p:pic>
        <p:nvPicPr>
          <p:cNvPr id="18" name="Рисунок 17">
            <a:extLst>
              <a:ext uri="{FF2B5EF4-FFF2-40B4-BE49-F238E27FC236}">
                <a16:creationId xmlns:a16="http://schemas.microsoft.com/office/drawing/2014/main" id="{CF8BA6CF-6FD1-32D8-A7B1-37AED5A06C4F}"/>
              </a:ext>
            </a:extLst>
          </p:cNvPr>
          <p:cNvPicPr>
            <a:picLocks noChangeAspect="1"/>
          </p:cNvPicPr>
          <p:nvPr/>
        </p:nvPicPr>
        <p:blipFill>
          <a:blip r:embed="rId5"/>
          <a:stretch>
            <a:fillRect/>
          </a:stretch>
        </p:blipFill>
        <p:spPr>
          <a:xfrm>
            <a:off x="4615566" y="5577444"/>
            <a:ext cx="3632200" cy="685800"/>
          </a:xfrm>
          <a:prstGeom prst="rect">
            <a:avLst/>
          </a:prstGeom>
        </p:spPr>
      </p:pic>
    </p:spTree>
    <p:extLst>
      <p:ext uri="{BB962C8B-B14F-4D97-AF65-F5344CB8AC3E}">
        <p14:creationId xmlns:p14="http://schemas.microsoft.com/office/powerpoint/2010/main" val="1879161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4" name="TextBox 3">
            <a:extLst>
              <a:ext uri="{FF2B5EF4-FFF2-40B4-BE49-F238E27FC236}">
                <a16:creationId xmlns:a16="http://schemas.microsoft.com/office/drawing/2014/main" id="{B06234A6-3AB0-505A-4E0F-08AC21C43416}"/>
              </a:ext>
            </a:extLst>
          </p:cNvPr>
          <p:cNvSpPr txBox="1"/>
          <p:nvPr/>
        </p:nvSpPr>
        <p:spPr>
          <a:xfrm>
            <a:off x="321197" y="326604"/>
            <a:ext cx="11538338" cy="1200329"/>
          </a:xfrm>
          <a:prstGeom prst="rect">
            <a:avLst/>
          </a:prstGeom>
          <a:noFill/>
        </p:spPr>
        <p:txBody>
          <a:bodyPr wrap="square">
            <a:spAutoFit/>
          </a:bodyPr>
          <a:lstStyle/>
          <a:p>
            <a:pPr algn="just"/>
            <a:r>
              <a:rPr lang="ru-KZ" dirty="0">
                <a:latin typeface="Calibri" panose="020F0502020204030204" pitchFamily="34" charset="0"/>
                <a:cs typeface="Calibri" panose="020F0502020204030204" pitchFamily="34" charset="0"/>
              </a:rPr>
              <a:t>	Пропорционалды-интегралды (PI) контроллері RO-ны басқарылатын y айнымалысының ауытқуы мен ауытқуының интегралы қосындысына пропорционал х шамасына жылжытады.</a:t>
            </a:r>
          </a:p>
          <a:p>
            <a:pPr algn="just"/>
            <a:endParaRPr lang="ru-KZ" dirty="0">
              <a:latin typeface="Calibri" panose="020F0502020204030204" pitchFamily="34" charset="0"/>
              <a:cs typeface="Calibri" panose="020F0502020204030204" pitchFamily="34" charset="0"/>
            </a:endParaRPr>
          </a:p>
          <a:p>
            <a:pPr algn="just"/>
            <a:r>
              <a:rPr lang="ru-KZ" dirty="0">
                <a:latin typeface="Calibri" panose="020F0502020204030204" pitchFamily="34" charset="0"/>
                <a:cs typeface="Calibri" panose="020F0502020204030204" pitchFamily="34" charset="0"/>
              </a:rPr>
              <a:t>	Реттегіш теңдеуі (оператор түрінде):</a:t>
            </a:r>
          </a:p>
        </p:txBody>
      </p:sp>
      <p:pic>
        <p:nvPicPr>
          <p:cNvPr id="6" name="Рисунок 5">
            <a:extLst>
              <a:ext uri="{FF2B5EF4-FFF2-40B4-BE49-F238E27FC236}">
                <a16:creationId xmlns:a16="http://schemas.microsoft.com/office/drawing/2014/main" id="{1197F25C-1929-DA7B-FB97-15D3A420A7D9}"/>
              </a:ext>
            </a:extLst>
          </p:cNvPr>
          <p:cNvPicPr>
            <a:picLocks noChangeAspect="1"/>
          </p:cNvPicPr>
          <p:nvPr/>
        </p:nvPicPr>
        <p:blipFill>
          <a:blip r:embed="rId3"/>
          <a:stretch>
            <a:fillRect/>
          </a:stretch>
        </p:blipFill>
        <p:spPr>
          <a:xfrm>
            <a:off x="5356426" y="1317746"/>
            <a:ext cx="5067300" cy="889000"/>
          </a:xfrm>
          <a:prstGeom prst="rect">
            <a:avLst/>
          </a:prstGeom>
        </p:spPr>
      </p:pic>
      <p:sp>
        <p:nvSpPr>
          <p:cNvPr id="9" name="TextBox 8">
            <a:extLst>
              <a:ext uri="{FF2B5EF4-FFF2-40B4-BE49-F238E27FC236}">
                <a16:creationId xmlns:a16="http://schemas.microsoft.com/office/drawing/2014/main" id="{E2EA2D48-60E2-ED26-3BB7-4DBE9EBF4B83}"/>
              </a:ext>
            </a:extLst>
          </p:cNvPr>
          <p:cNvSpPr txBox="1"/>
          <p:nvPr/>
        </p:nvSpPr>
        <p:spPr>
          <a:xfrm>
            <a:off x="610565" y="2641540"/>
            <a:ext cx="11248970" cy="1200329"/>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Пропорционалды-интегралды-туынды (ПИД) контроллері РO-ны басқарылатын айнымалының ауытқуына, интегралды және ауытқу жылдамдығына пропорционалды түрде жылжытады.</a:t>
            </a:r>
          </a:p>
          <a:p>
            <a:endParaRPr lang="ru-KZ" dirty="0">
              <a:latin typeface="Calibri" panose="020F0502020204030204" pitchFamily="34" charset="0"/>
              <a:cs typeface="Calibri" panose="020F0502020204030204" pitchFamily="34" charset="0"/>
            </a:endParaRPr>
          </a:p>
          <a:p>
            <a:r>
              <a:rPr lang="ru-KZ" dirty="0">
                <a:latin typeface="Calibri" panose="020F0502020204030204" pitchFamily="34" charset="0"/>
                <a:cs typeface="Calibri" panose="020F0502020204030204" pitchFamily="34" charset="0"/>
              </a:rPr>
              <a:t>Реттегіш теңдеуі (оператор түрінде):</a:t>
            </a:r>
          </a:p>
        </p:txBody>
      </p:sp>
      <p:pic>
        <p:nvPicPr>
          <p:cNvPr id="11" name="Рисунок 10">
            <a:extLst>
              <a:ext uri="{FF2B5EF4-FFF2-40B4-BE49-F238E27FC236}">
                <a16:creationId xmlns:a16="http://schemas.microsoft.com/office/drawing/2014/main" id="{19F2DC53-5342-B9F4-2F77-BD638987DCDF}"/>
              </a:ext>
            </a:extLst>
          </p:cNvPr>
          <p:cNvPicPr>
            <a:picLocks noChangeAspect="1"/>
          </p:cNvPicPr>
          <p:nvPr/>
        </p:nvPicPr>
        <p:blipFill>
          <a:blip r:embed="rId4"/>
          <a:stretch>
            <a:fillRect/>
          </a:stretch>
        </p:blipFill>
        <p:spPr>
          <a:xfrm>
            <a:off x="5356426" y="3860861"/>
            <a:ext cx="5067300" cy="889000"/>
          </a:xfrm>
          <a:prstGeom prst="rect">
            <a:avLst/>
          </a:prstGeom>
        </p:spPr>
      </p:pic>
    </p:spTree>
    <p:extLst>
      <p:ext uri="{BB962C8B-B14F-4D97-AF65-F5344CB8AC3E}">
        <p14:creationId xmlns:p14="http://schemas.microsoft.com/office/powerpoint/2010/main" val="96988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293F1-E575-FF8E-0B98-BE9AE6DD6AA7}"/>
            </a:ext>
          </a:extLst>
        </p:cNvPr>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D8862E0-5237-81EA-0F29-3FE0797C02B3}"/>
              </a:ext>
            </a:extLst>
          </p:cNvPr>
          <p:cNvSpPr/>
          <p:nvPr/>
        </p:nvSpPr>
        <p:spPr>
          <a:xfrm>
            <a:off x="293277" y="368710"/>
            <a:ext cx="11566258" cy="3856050"/>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b="1" dirty="0">
                <a:solidFill>
                  <a:schemeClr val="tx1"/>
                </a:solidFill>
                <a:latin typeface="Calibri" panose="020F0502020204030204" pitchFamily="34" charset="0"/>
                <a:cs typeface="Calibri" panose="020F0502020204030204" pitchFamily="34" charset="0"/>
              </a:rPr>
              <a:t>	4.4 </a:t>
            </a:r>
            <a:r>
              <a:rPr lang="ru-RU" sz="2000" b="1" dirty="0" err="1">
                <a:solidFill>
                  <a:schemeClr val="tx1"/>
                </a:solidFill>
                <a:latin typeface="Calibri" panose="020F0502020204030204" pitchFamily="34" charset="0"/>
                <a:cs typeface="Calibri" panose="020F0502020204030204" pitchFamily="34" charset="0"/>
              </a:rPr>
              <a:t>Атқарушы</a:t>
            </a:r>
            <a:r>
              <a:rPr lang="ru-RU" sz="2000" b="1" dirty="0">
                <a:solidFill>
                  <a:schemeClr val="tx1"/>
                </a:solidFill>
                <a:latin typeface="Calibri" panose="020F0502020204030204" pitchFamily="34" charset="0"/>
                <a:cs typeface="Calibri" panose="020F0502020204030204" pitchFamily="34" charset="0"/>
              </a:rPr>
              <a:t> </a:t>
            </a:r>
            <a:r>
              <a:rPr lang="ru-RU" sz="2000" b="1" dirty="0" err="1">
                <a:solidFill>
                  <a:schemeClr val="tx1"/>
                </a:solidFill>
                <a:latin typeface="Calibri" panose="020F0502020204030204" pitchFamily="34" charset="0"/>
                <a:cs typeface="Calibri" panose="020F0502020204030204" pitchFamily="34" charset="0"/>
              </a:rPr>
              <a:t>механизмдер</a:t>
            </a:r>
            <a:endParaRPr lang="ru-RU" sz="2000" b="1" dirty="0">
              <a:solidFill>
                <a:schemeClr val="tx1"/>
              </a:solidFill>
              <a:latin typeface="Calibri" panose="020F0502020204030204" pitchFamily="34" charset="0"/>
              <a:cs typeface="Calibri" panose="020F0502020204030204" pitchFamily="34" charset="0"/>
            </a:endParaRPr>
          </a:p>
          <a:p>
            <a:pPr algn="just"/>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Реттегіштің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басқару</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сигналын</a:t>
            </a:r>
            <a:r>
              <a:rPr lang="ru-RU" sz="2000" dirty="0">
                <a:solidFill>
                  <a:schemeClr val="tx1"/>
                </a:solidFill>
                <a:latin typeface="Calibri" panose="020F0502020204030204" pitchFamily="34" charset="0"/>
                <a:cs typeface="Calibri" panose="020F0502020204030204" pitchFamily="34" charset="0"/>
              </a:rPr>
              <a:t> РО </a:t>
            </a:r>
            <a:r>
              <a:rPr lang="ru-RU" sz="2000" dirty="0" err="1">
                <a:solidFill>
                  <a:schemeClr val="tx1"/>
                </a:solidFill>
                <a:latin typeface="Calibri" panose="020F0502020204030204" pitchFamily="34" charset="0"/>
                <a:cs typeface="Calibri" panose="020F0502020204030204" pitchFamily="34" charset="0"/>
              </a:rPr>
              <a:t>қозғалысына</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түрлендіретін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құрылғы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жетек</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деп</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аталады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Тұтынылатын</a:t>
            </a:r>
            <a:r>
              <a:rPr lang="ru-RU" sz="2000" dirty="0">
                <a:solidFill>
                  <a:schemeClr val="tx1"/>
                </a:solidFill>
                <a:latin typeface="Calibri" panose="020F0502020204030204" pitchFamily="34" charset="0"/>
                <a:cs typeface="Calibri" panose="020F0502020204030204" pitchFamily="34" charset="0"/>
              </a:rPr>
              <a:t> энергия </a:t>
            </a:r>
            <a:r>
              <a:rPr lang="ru-RU" sz="2000" dirty="0" err="1">
                <a:solidFill>
                  <a:schemeClr val="tx1"/>
                </a:solidFill>
                <a:latin typeface="Calibri" panose="020F0502020204030204" pitchFamily="34" charset="0"/>
                <a:cs typeface="Calibri" panose="020F0502020204030204" pitchFamily="34" charset="0"/>
              </a:rPr>
              <a:t>түріне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қарай</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жетектердің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ең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типтік</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жіктелуі</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гидравликалық</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пневматикалық</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және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электр</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қозғалтқышы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немесе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электромагниттік</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болып</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табылады</a:t>
            </a:r>
            <a:r>
              <a:rPr lang="ru-RU" sz="2000" dirty="0">
                <a:solidFill>
                  <a:schemeClr val="tx1"/>
                </a:solidFill>
                <a:latin typeface="Calibri" panose="020F0502020204030204" pitchFamily="34" charset="0"/>
                <a:cs typeface="Calibri" panose="020F0502020204030204" pitchFamily="34" charset="0"/>
              </a:rPr>
              <a:t>.</a:t>
            </a:r>
          </a:p>
          <a:p>
            <a:pPr algn="just"/>
            <a:endParaRPr lang="ru-RU" sz="2000" b="1" dirty="0">
              <a:solidFill>
                <a:schemeClr val="tx1"/>
              </a:solidFill>
              <a:latin typeface="Calibri" panose="020F0502020204030204" pitchFamily="34" charset="0"/>
              <a:cs typeface="Calibri" panose="020F0502020204030204" pitchFamily="34" charset="0"/>
            </a:endParaRPr>
          </a:p>
          <a:p>
            <a:pPr algn="just"/>
            <a:r>
              <a:rPr lang="ru-RU" sz="2000" b="1" dirty="0">
                <a:solidFill>
                  <a:schemeClr val="tx1"/>
                </a:solidFill>
                <a:latin typeface="Calibri" panose="020F0502020204030204" pitchFamily="34" charset="0"/>
                <a:cs typeface="Calibri" panose="020F0502020204030204" pitchFamily="34" charset="0"/>
              </a:rPr>
              <a:t>	4.5 </a:t>
            </a:r>
            <a:r>
              <a:rPr lang="ru-RU" sz="2000" b="1" dirty="0" err="1">
                <a:solidFill>
                  <a:schemeClr val="tx1"/>
                </a:solidFill>
                <a:latin typeface="Calibri" panose="020F0502020204030204" pitchFamily="34" charset="0"/>
                <a:cs typeface="Calibri" panose="020F0502020204030204" pitchFamily="34" charset="0"/>
              </a:rPr>
              <a:t>Реттеуші</a:t>
            </a:r>
            <a:r>
              <a:rPr lang="ru-RU" sz="2000" b="1" dirty="0">
                <a:solidFill>
                  <a:schemeClr val="tx1"/>
                </a:solidFill>
                <a:latin typeface="Calibri" panose="020F0502020204030204" pitchFamily="34" charset="0"/>
                <a:cs typeface="Calibri" panose="020F0502020204030204" pitchFamily="34" charset="0"/>
              </a:rPr>
              <a:t> </a:t>
            </a:r>
            <a:r>
              <a:rPr lang="ru-RU" sz="2000" b="1" dirty="0" err="1">
                <a:solidFill>
                  <a:schemeClr val="tx1"/>
                </a:solidFill>
                <a:latin typeface="Calibri" panose="020F0502020204030204" pitchFamily="34" charset="0"/>
                <a:cs typeface="Calibri" panose="020F0502020204030204" pitchFamily="34" charset="0"/>
              </a:rPr>
              <a:t>органдар</a:t>
            </a:r>
            <a:endParaRPr lang="ru-RU" sz="2000" b="1" dirty="0">
              <a:solidFill>
                <a:schemeClr val="tx1"/>
              </a:solidFill>
              <a:latin typeface="Calibri" panose="020F0502020204030204" pitchFamily="34" charset="0"/>
              <a:cs typeface="Calibri" panose="020F0502020204030204" pitchFamily="34" charset="0"/>
            </a:endParaRPr>
          </a:p>
          <a:p>
            <a:pPr algn="just"/>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Технологиялық</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процестің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талаптарына</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сәйкес</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заттың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немесе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энергияның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бағытын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немесе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ағынының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жылдамдығын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өзгертуге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мүмкіндік</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беретін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құрылғы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реттеуші</a:t>
            </a:r>
            <a:r>
              <a:rPr lang="ru-RU" sz="2000" dirty="0">
                <a:solidFill>
                  <a:schemeClr val="tx1"/>
                </a:solidFill>
                <a:latin typeface="Calibri" panose="020F0502020204030204" pitchFamily="34" charset="0"/>
                <a:cs typeface="Calibri" panose="020F0502020204030204" pitchFamily="34" charset="0"/>
              </a:rPr>
              <a:t> орган (</a:t>
            </a:r>
            <a:r>
              <a:rPr lang="kk-KZ" sz="2000" dirty="0">
                <a:solidFill>
                  <a:schemeClr val="tx1"/>
                </a:solidFill>
                <a:latin typeface="Calibri" panose="020F0502020204030204" pitchFamily="34" charset="0"/>
                <a:cs typeface="Calibri" panose="020F0502020204030204" pitchFamily="34" charset="0"/>
              </a:rPr>
              <a:t>Р</a:t>
            </a:r>
            <a:r>
              <a:rPr lang="en" sz="2000" dirty="0">
                <a:solidFill>
                  <a:schemeClr val="tx1"/>
                </a:solidFill>
                <a:latin typeface="Calibri" panose="020F0502020204030204" pitchFamily="34" charset="0"/>
                <a:cs typeface="Calibri" panose="020F0502020204030204" pitchFamily="34" charset="0"/>
              </a:rPr>
              <a:t>O) </a:t>
            </a:r>
            <a:r>
              <a:rPr lang="ru-RU" sz="2000" dirty="0" err="1">
                <a:solidFill>
                  <a:schemeClr val="tx1"/>
                </a:solidFill>
                <a:latin typeface="Calibri" panose="020F0502020204030204" pitchFamily="34" charset="0"/>
                <a:cs typeface="Calibri" panose="020F0502020204030204" pitchFamily="34" charset="0"/>
              </a:rPr>
              <a:t>деп</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аталады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оның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сипаттамалары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бойынша</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анықталады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басқару</a:t>
            </a:r>
            <a:r>
              <a:rPr lang="ru-RU" sz="2000" dirty="0">
                <a:solidFill>
                  <a:schemeClr val="tx1"/>
                </a:solidFill>
                <a:latin typeface="Calibri" panose="020F0502020204030204" pitchFamily="34" charset="0"/>
                <a:cs typeface="Calibri" panose="020F0502020204030204" pitchFamily="34" charset="0"/>
              </a:rPr>
              <a:t> диапазоны </a:t>
            </a:r>
            <a:r>
              <a:rPr lang="ru-RU" sz="2000" dirty="0" err="1">
                <a:solidFill>
                  <a:schemeClr val="tx1"/>
                </a:solidFill>
                <a:latin typeface="Calibri" panose="020F0502020204030204" pitchFamily="34" charset="0"/>
                <a:cs typeface="Calibri" panose="020F0502020204030204" pitchFamily="34" charset="0"/>
              </a:rPr>
              <a:t>және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жұмыс</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ағынының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сипаттамасы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Ортаның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максималды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ағынының</a:t>
            </a:r>
            <a:r>
              <a:rPr lang="ru-RU" sz="2000" dirty="0">
                <a:solidFill>
                  <a:schemeClr val="tx1"/>
                </a:solidFill>
                <a:latin typeface="Calibri" panose="020F0502020204030204" pitchFamily="34" charset="0"/>
                <a:cs typeface="Calibri" panose="020F0502020204030204" pitchFamily="34" charset="0"/>
              </a:rPr>
              <a:t> </a:t>
            </a:r>
            <a:r>
              <a:rPr lang="en" sz="2000" dirty="0" err="1">
                <a:solidFill>
                  <a:schemeClr val="tx1"/>
                </a:solidFill>
                <a:latin typeface="Calibri" panose="020F0502020204030204" pitchFamily="34" charset="0"/>
                <a:cs typeface="Calibri" panose="020F0502020204030204" pitchFamily="34" charset="0"/>
              </a:rPr>
              <a:t>G</a:t>
            </a:r>
            <a:r>
              <a:rPr lang="en" sz="2000" baseline="-25000" dirty="0" err="1">
                <a:solidFill>
                  <a:schemeClr val="tx1"/>
                </a:solidFill>
                <a:latin typeface="Calibri" panose="020F0502020204030204" pitchFamily="34" charset="0"/>
                <a:cs typeface="Calibri" panose="020F0502020204030204" pitchFamily="34" charset="0"/>
              </a:rPr>
              <a:t>max</a:t>
            </a:r>
            <a:r>
              <a:rPr lang="en"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жылдамдығының</a:t>
            </a:r>
            <a:r>
              <a:rPr lang="ru-RU" sz="2000" dirty="0">
                <a:solidFill>
                  <a:schemeClr val="tx1"/>
                </a:solidFill>
                <a:latin typeface="Calibri" panose="020F0502020204030204" pitchFamily="34" charset="0"/>
                <a:cs typeface="Calibri" panose="020F0502020204030204" pitchFamily="34" charset="0"/>
              </a:rPr>
              <a:t> </a:t>
            </a:r>
            <a:r>
              <a:rPr lang="kk-KZ" sz="2000" dirty="0">
                <a:solidFill>
                  <a:schemeClr val="tx1"/>
                </a:solidFill>
                <a:latin typeface="Calibri" panose="020F0502020204030204" pitchFamily="34" charset="0"/>
                <a:cs typeface="Calibri" panose="020F0502020204030204" pitchFamily="34" charset="0"/>
              </a:rPr>
              <a:t>Р</a:t>
            </a:r>
            <a:r>
              <a:rPr lang="en" sz="2000" dirty="0">
                <a:solidFill>
                  <a:schemeClr val="tx1"/>
                </a:solidFill>
                <a:latin typeface="Calibri" panose="020F0502020204030204" pitchFamily="34" charset="0"/>
                <a:cs typeface="Calibri" panose="020F0502020204030204" pitchFamily="34" charset="0"/>
              </a:rPr>
              <a:t>O-</a:t>
            </a:r>
            <a:r>
              <a:rPr lang="ru-RU" sz="2000" dirty="0" err="1">
                <a:solidFill>
                  <a:schemeClr val="tx1"/>
                </a:solidFill>
                <a:latin typeface="Calibri" panose="020F0502020204030204" pitchFamily="34" charset="0"/>
                <a:cs typeface="Calibri" panose="020F0502020204030204" pitchFamily="34" charset="0"/>
              </a:rPr>
              <a:t>ның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бір</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шеткі</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позициядан</a:t>
            </a:r>
            <a:r>
              <a:rPr lang="ru-RU" sz="2000" dirty="0">
                <a:solidFill>
                  <a:schemeClr val="tx1"/>
                </a:solidFill>
                <a:latin typeface="Calibri" panose="020F0502020204030204" pitchFamily="34" charset="0"/>
                <a:cs typeface="Calibri" panose="020F0502020204030204" pitchFamily="34" charset="0"/>
              </a:rPr>
              <a:t> </a:t>
            </a:r>
            <a:r>
              <a:rPr lang="en" sz="2000" dirty="0" err="1">
                <a:solidFill>
                  <a:schemeClr val="tx1"/>
                </a:solidFill>
                <a:latin typeface="Calibri" panose="020F0502020204030204" pitchFamily="34" charset="0"/>
                <a:cs typeface="Calibri" panose="020F0502020204030204" pitchFamily="34" charset="0"/>
              </a:rPr>
              <a:t>hmin</a:t>
            </a:r>
            <a:r>
              <a:rPr lang="en"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басқа</a:t>
            </a:r>
            <a:r>
              <a:rPr lang="ru-RU" sz="2000" dirty="0">
                <a:solidFill>
                  <a:schemeClr val="tx1"/>
                </a:solidFill>
                <a:latin typeface="Calibri" panose="020F0502020204030204" pitchFamily="34" charset="0"/>
                <a:cs typeface="Calibri" panose="020F0502020204030204" pitchFamily="34" charset="0"/>
              </a:rPr>
              <a:t> </a:t>
            </a:r>
            <a:r>
              <a:rPr lang="en" sz="2000" dirty="0" err="1">
                <a:solidFill>
                  <a:schemeClr val="tx1"/>
                </a:solidFill>
                <a:latin typeface="Calibri" panose="020F0502020204030204" pitchFamily="34" charset="0"/>
                <a:cs typeface="Calibri" panose="020F0502020204030204" pitchFamily="34" charset="0"/>
              </a:rPr>
              <a:t>h</a:t>
            </a:r>
            <a:r>
              <a:rPr lang="en" sz="2000" baseline="-25000" dirty="0" err="1">
                <a:solidFill>
                  <a:schemeClr val="tx1"/>
                </a:solidFill>
                <a:latin typeface="Calibri" panose="020F0502020204030204" pitchFamily="34" charset="0"/>
                <a:cs typeface="Calibri" panose="020F0502020204030204" pitchFamily="34" charset="0"/>
              </a:rPr>
              <a:t>max</a:t>
            </a:r>
            <a:r>
              <a:rPr lang="en"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қозғалысына</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сәйкес</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келетін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минималды</a:t>
            </a:r>
            <a:r>
              <a:rPr lang="ru-RU" sz="2000" dirty="0">
                <a:solidFill>
                  <a:schemeClr val="tx1"/>
                </a:solidFill>
                <a:latin typeface="Calibri" panose="020F0502020204030204" pitchFamily="34" charset="0"/>
                <a:cs typeface="Calibri" panose="020F0502020204030204" pitchFamily="34" charset="0"/>
              </a:rPr>
              <a:t> </a:t>
            </a:r>
            <a:r>
              <a:rPr lang="en" sz="2000" dirty="0" err="1">
                <a:solidFill>
                  <a:schemeClr val="tx1"/>
                </a:solidFill>
                <a:latin typeface="Calibri" panose="020F0502020204030204" pitchFamily="34" charset="0"/>
                <a:cs typeface="Calibri" panose="020F0502020204030204" pitchFamily="34" charset="0"/>
              </a:rPr>
              <a:t>Gmin</a:t>
            </a:r>
            <a:r>
              <a:rPr lang="en"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қатынасы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басқару</a:t>
            </a:r>
            <a:r>
              <a:rPr lang="ru-RU" sz="2000" dirty="0">
                <a:solidFill>
                  <a:schemeClr val="tx1"/>
                </a:solidFill>
                <a:latin typeface="Calibri" panose="020F0502020204030204" pitchFamily="34" charset="0"/>
                <a:cs typeface="Calibri" panose="020F0502020204030204" pitchFamily="34" charset="0"/>
              </a:rPr>
              <a:t> диапазоны </a:t>
            </a:r>
            <a:r>
              <a:rPr lang="ru-RU" sz="2000" dirty="0" err="1">
                <a:solidFill>
                  <a:schemeClr val="tx1"/>
                </a:solidFill>
                <a:latin typeface="Calibri" panose="020F0502020204030204" pitchFamily="34" charset="0"/>
                <a:cs typeface="Calibri" panose="020F0502020204030204" pitchFamily="34" charset="0"/>
              </a:rPr>
              <a:t>деп</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аталады</a:t>
            </a:r>
            <a:r>
              <a:rPr lang="ru-RU" sz="2000" dirty="0">
                <a:solidFill>
                  <a:schemeClr val="tx1"/>
                </a:solidFill>
                <a:latin typeface="Calibri" panose="020F0502020204030204" pitchFamily="34" charset="0"/>
                <a:cs typeface="Calibri" panose="020F0502020204030204" pitchFamily="34" charset="0"/>
              </a:rPr>
              <a:t>:</a:t>
            </a:r>
          </a:p>
        </p:txBody>
      </p:sp>
      <p:sp>
        <p:nvSpPr>
          <p:cNvPr id="2" name="Прямоугольник 1">
            <a:extLst>
              <a:ext uri="{FF2B5EF4-FFF2-40B4-BE49-F238E27FC236}">
                <a16:creationId xmlns:a16="http://schemas.microsoft.com/office/drawing/2014/main" id="{C287483B-D736-EBD4-E658-B17431FC625B}"/>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3A0D7A21-E02A-62D3-A233-D0BC39E8F0CD}"/>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8</a:t>
            </a:r>
            <a:endParaRPr lang="ru-RU" dirty="0">
              <a:solidFill>
                <a:schemeClr val="bg1"/>
              </a:solidFill>
            </a:endParaRPr>
          </a:p>
        </p:txBody>
      </p:sp>
      <p:pic>
        <p:nvPicPr>
          <p:cNvPr id="4" name="Рисунок 3">
            <a:extLst>
              <a:ext uri="{FF2B5EF4-FFF2-40B4-BE49-F238E27FC236}">
                <a16:creationId xmlns:a16="http://schemas.microsoft.com/office/drawing/2014/main" id="{97DBEE29-A4FD-D7F5-A892-4DEEF689B2A7}"/>
              </a:ext>
            </a:extLst>
          </p:cNvPr>
          <p:cNvPicPr>
            <a:picLocks noChangeAspect="1"/>
          </p:cNvPicPr>
          <p:nvPr/>
        </p:nvPicPr>
        <p:blipFill>
          <a:blip r:embed="rId3"/>
          <a:stretch>
            <a:fillRect/>
          </a:stretch>
        </p:blipFill>
        <p:spPr>
          <a:xfrm>
            <a:off x="4260306" y="4433306"/>
            <a:ext cx="3632200" cy="635000"/>
          </a:xfrm>
          <a:prstGeom prst="rect">
            <a:avLst/>
          </a:prstGeom>
        </p:spPr>
      </p:pic>
      <p:sp>
        <p:nvSpPr>
          <p:cNvPr id="8" name="TextBox 7">
            <a:extLst>
              <a:ext uri="{FF2B5EF4-FFF2-40B4-BE49-F238E27FC236}">
                <a16:creationId xmlns:a16="http://schemas.microsoft.com/office/drawing/2014/main" id="{2DCA0E29-E62B-7604-05F1-F8AAB4FAF0EE}"/>
              </a:ext>
            </a:extLst>
          </p:cNvPr>
          <p:cNvSpPr txBox="1"/>
          <p:nvPr/>
        </p:nvSpPr>
        <p:spPr>
          <a:xfrm>
            <a:off x="663473" y="5276852"/>
            <a:ext cx="10934359" cy="369332"/>
          </a:xfrm>
          <a:prstGeom prst="rect">
            <a:avLst/>
          </a:prstGeom>
          <a:noFill/>
        </p:spPr>
        <p:txBody>
          <a:bodyPr wrap="square">
            <a:spAutoFit/>
          </a:bodyPr>
          <a:lstStyle/>
          <a:p>
            <a:r>
              <a:rPr lang="ru-KZ" dirty="0">
                <a:latin typeface="Calibri" panose="020F0502020204030204" pitchFamily="34" charset="0"/>
                <a:cs typeface="Calibri" panose="020F0502020204030204" pitchFamily="34" charset="0"/>
              </a:rPr>
              <a:t>Орташа ағын жылдамдығының PO h жағдайына тәуелділігі жұмыс ағынының сипаттамасы деп аталады.</a:t>
            </a:r>
          </a:p>
        </p:txBody>
      </p:sp>
    </p:spTree>
    <p:extLst>
      <p:ext uri="{BB962C8B-B14F-4D97-AF65-F5344CB8AC3E}">
        <p14:creationId xmlns:p14="http://schemas.microsoft.com/office/powerpoint/2010/main" val="694041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8D4FD-B9E6-C6FC-9FA4-BABC60392461}"/>
            </a:ext>
          </a:extLst>
        </p:cNvPr>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C97AC2FA-C329-DD74-FC06-1CEB6DBE09AD}"/>
              </a:ext>
            </a:extLst>
          </p:cNvPr>
          <p:cNvSpPr/>
          <p:nvPr/>
        </p:nvSpPr>
        <p:spPr>
          <a:xfrm>
            <a:off x="239230" y="162233"/>
            <a:ext cx="11566258" cy="1631844"/>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b="1" dirty="0">
                <a:solidFill>
                  <a:schemeClr val="tx1"/>
                </a:solidFill>
                <a:latin typeface="Calibri" panose="020F0502020204030204" pitchFamily="34" charset="0"/>
                <a:cs typeface="Calibri" panose="020F0502020204030204" pitchFamily="34" charset="0"/>
              </a:rPr>
              <a:t>	4.6 </a:t>
            </a:r>
            <a:r>
              <a:rPr lang="ru-RU" sz="2000" b="1" dirty="0" err="1">
                <a:solidFill>
                  <a:schemeClr val="tx1"/>
                </a:solidFill>
                <a:latin typeface="Calibri" panose="020F0502020204030204" pitchFamily="34" charset="0"/>
                <a:cs typeface="Calibri" panose="020F0502020204030204" pitchFamily="34" charset="0"/>
              </a:rPr>
              <a:t>Реттеуші</a:t>
            </a:r>
            <a:r>
              <a:rPr lang="ru-RU" sz="2000" b="1" dirty="0">
                <a:solidFill>
                  <a:schemeClr val="tx1"/>
                </a:solidFill>
                <a:latin typeface="Calibri" panose="020F0502020204030204" pitchFamily="34" charset="0"/>
                <a:cs typeface="Calibri" panose="020F0502020204030204" pitchFamily="34" charset="0"/>
              </a:rPr>
              <a:t> </a:t>
            </a:r>
            <a:r>
              <a:rPr lang="ru-RU" sz="2000" b="1" dirty="0" err="1">
                <a:solidFill>
                  <a:schemeClr val="tx1"/>
                </a:solidFill>
                <a:latin typeface="Calibri" panose="020F0502020204030204" pitchFamily="34" charset="0"/>
                <a:cs typeface="Calibri" panose="020F0502020204030204" pitchFamily="34" charset="0"/>
              </a:rPr>
              <a:t>және</a:t>
            </a:r>
            <a:r>
              <a:rPr lang="ru-RU" sz="2000" b="1" dirty="0">
                <a:solidFill>
                  <a:schemeClr val="tx1"/>
                </a:solidFill>
                <a:latin typeface="Calibri" panose="020F0502020204030204" pitchFamily="34" charset="0"/>
                <a:cs typeface="Calibri" panose="020F0502020204030204" pitchFamily="34" charset="0"/>
              </a:rPr>
              <a:t> </a:t>
            </a:r>
            <a:r>
              <a:rPr lang="ru-RU" sz="2000" b="1" dirty="0" err="1">
                <a:solidFill>
                  <a:schemeClr val="tx1"/>
                </a:solidFill>
                <a:latin typeface="Calibri" panose="020F0502020204030204" pitchFamily="34" charset="0"/>
                <a:cs typeface="Calibri" panose="020F0502020204030204" pitchFamily="34" charset="0"/>
              </a:rPr>
              <a:t>бақылау</a:t>
            </a:r>
            <a:r>
              <a:rPr lang="ru-RU" sz="2000" b="1" dirty="0">
                <a:solidFill>
                  <a:schemeClr val="tx1"/>
                </a:solidFill>
                <a:latin typeface="Calibri" panose="020F0502020204030204" pitchFamily="34" charset="0"/>
                <a:cs typeface="Calibri" panose="020F0502020204030204" pitchFamily="34" charset="0"/>
              </a:rPr>
              <a:t> </a:t>
            </a:r>
            <a:r>
              <a:rPr lang="ru-RU" sz="2000" b="1" dirty="0" err="1">
                <a:solidFill>
                  <a:schemeClr val="tx1"/>
                </a:solidFill>
                <a:latin typeface="Calibri" panose="020F0502020204030204" pitchFamily="34" charset="0"/>
                <a:cs typeface="Calibri" panose="020F0502020204030204" pitchFamily="34" charset="0"/>
              </a:rPr>
              <a:t>заңын</a:t>
            </a:r>
            <a:r>
              <a:rPr lang="ru-RU" sz="2000" b="1" dirty="0">
                <a:solidFill>
                  <a:schemeClr val="tx1"/>
                </a:solidFill>
                <a:latin typeface="Calibri" panose="020F0502020204030204" pitchFamily="34" charset="0"/>
                <a:cs typeface="Calibri" panose="020F0502020204030204" pitchFamily="34" charset="0"/>
              </a:rPr>
              <a:t> </a:t>
            </a:r>
            <a:r>
              <a:rPr lang="ru-RU" sz="2000" b="1" dirty="0" err="1">
                <a:solidFill>
                  <a:schemeClr val="tx1"/>
                </a:solidFill>
                <a:latin typeface="Calibri" panose="020F0502020204030204" pitchFamily="34" charset="0"/>
                <a:cs typeface="Calibri" panose="020F0502020204030204" pitchFamily="34" charset="0"/>
              </a:rPr>
              <a:t>таңдау</a:t>
            </a:r>
            <a:endParaRPr lang="ru-RU" sz="2000" b="1" dirty="0">
              <a:solidFill>
                <a:schemeClr val="tx1"/>
              </a:solidFill>
              <a:latin typeface="Calibri" panose="020F0502020204030204" pitchFamily="34" charset="0"/>
              <a:cs typeface="Calibri" panose="020F0502020204030204" pitchFamily="34" charset="0"/>
            </a:endParaRPr>
          </a:p>
          <a:p>
            <a:pPr algn="just"/>
            <a:endParaRPr lang="ru-RU" sz="2000" dirty="0">
              <a:solidFill>
                <a:schemeClr val="tx1"/>
              </a:solidFill>
              <a:latin typeface="Calibri" panose="020F0502020204030204" pitchFamily="34" charset="0"/>
              <a:cs typeface="Calibri" panose="020F0502020204030204" pitchFamily="34" charset="0"/>
            </a:endParaRPr>
          </a:p>
          <a:p>
            <a:pPr algn="just"/>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Реттегіштің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түрі</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және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бақылау</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реттеу</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заңы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технологиялық</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көрсеткіштерге</a:t>
            </a:r>
            <a:r>
              <a:rPr lang="ru-RU" sz="2000" dirty="0">
                <a:solidFill>
                  <a:schemeClr val="tx1"/>
                </a:solidFill>
                <a:latin typeface="Calibri" panose="020F0502020204030204" pitchFamily="34" charset="0"/>
                <a:cs typeface="Calibri" panose="020F0502020204030204" pitchFamily="34" charset="0"/>
              </a:rPr>
              <a:t>, оп-</a:t>
            </a:r>
            <a:r>
              <a:rPr lang="ru-RU" sz="2000" dirty="0" err="1">
                <a:solidFill>
                  <a:schemeClr val="tx1"/>
                </a:solidFill>
                <a:latin typeface="Calibri" panose="020F0502020204030204" pitchFamily="34" charset="0"/>
                <a:cs typeface="Calibri" panose="020F0502020204030204" pitchFamily="34" charset="0"/>
              </a:rPr>
              <a:t>ампердің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қасиеттеріне</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сондай-ақ</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реттеу</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процесінің</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сапасына</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қойылатын</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талаптарға</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байланысты</a:t>
            </a:r>
            <a:r>
              <a:rPr lang="ru-RU" sz="2000" dirty="0">
                <a:solidFill>
                  <a:schemeClr val="tx1"/>
                </a:solidFill>
                <a:latin typeface="Calibri" panose="020F0502020204030204" pitchFamily="34" charset="0"/>
                <a:cs typeface="Calibri" panose="020F0502020204030204" pitchFamily="34" charset="0"/>
              </a:rPr>
              <a:t> </a:t>
            </a:r>
            <a:r>
              <a:rPr lang="ru-RU" sz="2000" dirty="0" err="1">
                <a:solidFill>
                  <a:schemeClr val="tx1"/>
                </a:solidFill>
                <a:latin typeface="Calibri" panose="020F0502020204030204" pitchFamily="34" charset="0"/>
                <a:cs typeface="Calibri" panose="020F0502020204030204" pitchFamily="34" charset="0"/>
              </a:rPr>
              <a:t>таңдалады</a:t>
            </a:r>
            <a:r>
              <a:rPr lang="ru-RU" sz="2000" dirty="0">
                <a:solidFill>
                  <a:schemeClr val="tx1"/>
                </a:solidFill>
                <a:latin typeface="Calibri" panose="020F0502020204030204" pitchFamily="34" charset="0"/>
                <a:cs typeface="Calibri" panose="020F0502020204030204" pitchFamily="34" charset="0"/>
              </a:rPr>
              <a:t>.</a:t>
            </a:r>
          </a:p>
        </p:txBody>
      </p:sp>
      <p:sp>
        <p:nvSpPr>
          <p:cNvPr id="2" name="Прямоугольник 1">
            <a:extLst>
              <a:ext uri="{FF2B5EF4-FFF2-40B4-BE49-F238E27FC236}">
                <a16:creationId xmlns:a16="http://schemas.microsoft.com/office/drawing/2014/main" id="{02DADB41-AF5C-61BA-E57C-7D7F8CBE7BD2}"/>
              </a:ext>
            </a:extLst>
          </p:cNvPr>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B282363B-E36C-1797-EB4C-09E8E2E1808A}"/>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a:solidFill>
                  <a:schemeClr val="bg1"/>
                </a:solidFill>
              </a:rPr>
              <a:t>9</a:t>
            </a:r>
            <a:endParaRPr lang="ru-RU" dirty="0">
              <a:solidFill>
                <a:schemeClr val="bg1"/>
              </a:solidFill>
            </a:endParaRPr>
          </a:p>
        </p:txBody>
      </p:sp>
      <p:sp>
        <p:nvSpPr>
          <p:cNvPr id="4" name="TextBox 3">
            <a:extLst>
              <a:ext uri="{FF2B5EF4-FFF2-40B4-BE49-F238E27FC236}">
                <a16:creationId xmlns:a16="http://schemas.microsoft.com/office/drawing/2014/main" id="{E3E732BC-83F2-7AEA-A929-48FC48569E9B}"/>
              </a:ext>
            </a:extLst>
          </p:cNvPr>
          <p:cNvSpPr txBox="1"/>
          <p:nvPr/>
        </p:nvSpPr>
        <p:spPr>
          <a:xfrm>
            <a:off x="239230" y="2629966"/>
            <a:ext cx="11566258" cy="1200329"/>
          </a:xfrm>
          <a:prstGeom prst="rect">
            <a:avLst/>
          </a:prstGeom>
          <a:noFill/>
        </p:spPr>
        <p:txBody>
          <a:bodyPr wrap="square">
            <a:spAutoFit/>
          </a:bodyPr>
          <a:lstStyle/>
          <a:p>
            <a:pPr algn="just"/>
            <a:r>
              <a:rPr lang="ru-KZ" dirty="0"/>
              <a:t>Басқару объектісінің қасиеттерін кешігу уақытының        объектінің уақыт тұрақтысына қатынасы арқылы бірінші жуықтау ретінде бағалауға болады: τ/Т</a:t>
            </a:r>
            <a:r>
              <a:rPr lang="ru-KZ" baseline="-25000" dirty="0"/>
              <a:t>об</a:t>
            </a:r>
            <a:r>
              <a:rPr lang="ru-KZ" dirty="0"/>
              <a:t>. Бұл қатынас неғұрлым көп болса, автоматтандыру міндеті соғұрлым күрделірек, сондықтан олар мыналарды ұсынады: позиция контроллерімен                             ;импульстік немесе сандық реттегішпен                          .</a:t>
            </a:r>
          </a:p>
        </p:txBody>
      </p:sp>
      <p:pic>
        <p:nvPicPr>
          <p:cNvPr id="6" name="Рисунок 5">
            <a:extLst>
              <a:ext uri="{FF2B5EF4-FFF2-40B4-BE49-F238E27FC236}">
                <a16:creationId xmlns:a16="http://schemas.microsoft.com/office/drawing/2014/main" id="{6699CE9C-B8ED-B66D-BD79-D5174BFDB51C}"/>
              </a:ext>
            </a:extLst>
          </p:cNvPr>
          <p:cNvPicPr>
            <a:picLocks noChangeAspect="1"/>
          </p:cNvPicPr>
          <p:nvPr/>
        </p:nvPicPr>
        <p:blipFill>
          <a:blip r:embed="rId3"/>
          <a:stretch>
            <a:fillRect/>
          </a:stretch>
        </p:blipFill>
        <p:spPr>
          <a:xfrm>
            <a:off x="5559787" y="2629966"/>
            <a:ext cx="250704" cy="314796"/>
          </a:xfrm>
          <a:prstGeom prst="rect">
            <a:avLst/>
          </a:prstGeom>
        </p:spPr>
      </p:pic>
      <p:pic>
        <p:nvPicPr>
          <p:cNvPr id="11" name="Рисунок 10">
            <a:extLst>
              <a:ext uri="{FF2B5EF4-FFF2-40B4-BE49-F238E27FC236}">
                <a16:creationId xmlns:a16="http://schemas.microsoft.com/office/drawing/2014/main" id="{3C349699-096C-FB1C-20D3-2F57D347245E}"/>
              </a:ext>
            </a:extLst>
          </p:cNvPr>
          <p:cNvPicPr>
            <a:picLocks noChangeAspect="1"/>
          </p:cNvPicPr>
          <p:nvPr/>
        </p:nvPicPr>
        <p:blipFill>
          <a:blip r:embed="rId4"/>
          <a:stretch>
            <a:fillRect/>
          </a:stretch>
        </p:blipFill>
        <p:spPr>
          <a:xfrm>
            <a:off x="7812911" y="3230130"/>
            <a:ext cx="1498600" cy="314796"/>
          </a:xfrm>
          <a:prstGeom prst="rect">
            <a:avLst/>
          </a:prstGeom>
        </p:spPr>
      </p:pic>
      <p:pic>
        <p:nvPicPr>
          <p:cNvPr id="13" name="Рисунок 12">
            <a:extLst>
              <a:ext uri="{FF2B5EF4-FFF2-40B4-BE49-F238E27FC236}">
                <a16:creationId xmlns:a16="http://schemas.microsoft.com/office/drawing/2014/main" id="{E4D34BC3-B5D0-F7BB-6737-42A3817C262A}"/>
              </a:ext>
            </a:extLst>
          </p:cNvPr>
          <p:cNvPicPr>
            <a:picLocks noChangeAspect="1"/>
          </p:cNvPicPr>
          <p:nvPr/>
        </p:nvPicPr>
        <p:blipFill>
          <a:blip r:embed="rId5"/>
          <a:stretch>
            <a:fillRect/>
          </a:stretch>
        </p:blipFill>
        <p:spPr>
          <a:xfrm>
            <a:off x="2398197" y="3429000"/>
            <a:ext cx="1320800" cy="469900"/>
          </a:xfrm>
          <a:prstGeom prst="rect">
            <a:avLst/>
          </a:prstGeom>
        </p:spPr>
      </p:pic>
    </p:spTree>
    <p:extLst>
      <p:ext uri="{BB962C8B-B14F-4D97-AF65-F5344CB8AC3E}">
        <p14:creationId xmlns:p14="http://schemas.microsoft.com/office/powerpoint/2010/main" val="413565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solidFill>
                  <a:schemeClr val="bg1"/>
                </a:solidFill>
              </a:rPr>
              <a:t>9</a:t>
            </a:r>
          </a:p>
        </p:txBody>
      </p:sp>
      <p:sp>
        <p:nvSpPr>
          <p:cNvPr id="8" name="Прямоугольник 7"/>
          <p:cNvSpPr/>
          <p:nvPr/>
        </p:nvSpPr>
        <p:spPr>
          <a:xfrm>
            <a:off x="3809245" y="-25717"/>
            <a:ext cx="4752528" cy="646331"/>
          </a:xfrm>
          <a:prstGeom prst="rect">
            <a:avLst/>
          </a:prstGeom>
        </p:spPr>
        <p:txBody>
          <a:bodyPr wrap="square">
            <a:spAutoFit/>
          </a:bodyPr>
          <a:lstStyle/>
          <a:p>
            <a:pPr algn="ctr"/>
            <a:r>
              <a:rPr lang="kk-KZ" sz="3600" b="1" dirty="0">
                <a:solidFill>
                  <a:srgbClr val="002060"/>
                </a:solidFill>
                <a:latin typeface="Calibri" panose="020F0502020204030204" pitchFamily="34" charset="0"/>
                <a:cs typeface="Calibri" panose="020F0502020204030204" pitchFamily="34" charset="0"/>
              </a:rPr>
              <a:t>ҚОРЫТЫНДЫ</a:t>
            </a:r>
          </a:p>
        </p:txBody>
      </p:sp>
      <p:sp>
        <p:nvSpPr>
          <p:cNvPr id="15" name="Скругленный прямоугольник 4"/>
          <p:cNvSpPr/>
          <p:nvPr/>
        </p:nvSpPr>
        <p:spPr>
          <a:xfrm>
            <a:off x="296563" y="945611"/>
            <a:ext cx="11608438" cy="2847914"/>
          </a:xfrm>
          <a:prstGeom prst="rect">
            <a:avLst/>
          </a:prstGeom>
          <a:solidFill>
            <a:schemeClr val="accent1">
              <a:lumMod val="20000"/>
              <a:lumOff val="80000"/>
            </a:schemeClr>
          </a:solidFill>
          <a:ln>
            <a:solidFill>
              <a:schemeClr val="bg1">
                <a:lumMod val="50000"/>
              </a:schemeClr>
            </a:solidFill>
          </a:ln>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just"/>
            <a:r>
              <a:rPr lang="ru-RU" sz="2000" i="1" dirty="0" err="1">
                <a:latin typeface="Calibri" panose="020F0502020204030204" pitchFamily="34" charset="0"/>
                <a:cs typeface="Calibri" panose="020F0502020204030204" pitchFamily="34" charset="0"/>
              </a:rPr>
              <a:t>Ғылыми-техникалық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мәселелердің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кең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ауқымын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қамтитын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өндірістік</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білімнің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әртүрлі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салаларындағы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жетістіктерге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негізделген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Сонымен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бір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автоматика </a:t>
            </a:r>
            <a:r>
              <a:rPr lang="ru-RU" sz="2000" i="1" dirty="0" err="1">
                <a:latin typeface="Calibri" panose="020F0502020204030204" pitchFamily="34" charset="0"/>
                <a:cs typeface="Calibri" panose="020F0502020204030204" pitchFamily="34" charset="0"/>
              </a:rPr>
              <a:t>басқа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ғылымдар</a:t>
            </a:r>
            <a:r>
              <a:rPr lang="ru-RU" sz="2000" i="1" dirty="0">
                <a:latin typeface="Calibri" panose="020F0502020204030204" pitchFamily="34" charset="0"/>
                <a:cs typeface="Calibri" panose="020F0502020204030204" pitchFamily="34" charset="0"/>
              </a:rPr>
              <a:t> мен </a:t>
            </a:r>
            <a:r>
              <a:rPr lang="ru-RU" sz="2000" i="1" dirty="0" err="1">
                <a:latin typeface="Calibri" panose="020F0502020204030204" pitchFamily="34" charset="0"/>
                <a:cs typeface="Calibri" panose="020F0502020204030204" pitchFamily="34" charset="0"/>
              </a:rPr>
              <a:t>өндірістерге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қиындықтар</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туғызып</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олардың</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одан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әрі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дамуын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ынталандырса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екінші</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жағынан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оларды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сапалы</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жаңа</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техникалық</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құралдармен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және</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зерттеу</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әдістерімен</a:t>
            </a:r>
            <a:r>
              <a:rPr lang="ru-RU" sz="2000" i="1" dirty="0">
                <a:latin typeface="Calibri" panose="020F0502020204030204" pitchFamily="34" charset="0"/>
                <a:cs typeface="Calibri" panose="020F0502020204030204" pitchFamily="34" charset="0"/>
              </a:rPr>
              <a:t> </a:t>
            </a:r>
            <a:r>
              <a:rPr lang="ru-RU" sz="2000" i="1" dirty="0" err="1">
                <a:latin typeface="Calibri" panose="020F0502020204030204" pitchFamily="34" charset="0"/>
                <a:cs typeface="Calibri" panose="020F0502020204030204" pitchFamily="34" charset="0"/>
              </a:rPr>
              <a:t>жабдықтайды</a:t>
            </a:r>
            <a:r>
              <a:rPr lang="ru-RU" sz="2000" i="1" dirty="0">
                <a:latin typeface="Calibri" panose="020F0502020204030204" pitchFamily="34" charset="0"/>
                <a:cs typeface="Calibri" panose="020F0502020204030204" pitchFamily="34" charset="0"/>
              </a:rPr>
              <a:t>.</a:t>
            </a:r>
            <a:endParaRPr lang="ru-RU" sz="2000" dirty="0">
              <a:latin typeface="Calibri" panose="020F0502020204030204" pitchFamily="34" charset="0"/>
              <a:cs typeface="Calibri" panose="020F0502020204030204" pitchFamily="34" charset="0"/>
            </a:endParaRPr>
          </a:p>
        </p:txBody>
      </p:sp>
      <p:pic>
        <p:nvPicPr>
          <p:cNvPr id="2" name="Picture 2" descr="https://s.yimg.com/uu/api/res/1.2/tjkFufV6lU46jKCVkaf6sw--~B/aD0xMjk5O3c9MjMwOTtzbT0xO2FwcGlkPXl0YWNoeW9u/http:/media.zenfs.com/en-US/homerun/motleyfool.com/dbf632d01469a96af308e75af32820ce">
            <a:extLst>
              <a:ext uri="{FF2B5EF4-FFF2-40B4-BE49-F238E27FC236}">
                <a16:creationId xmlns:a16="http://schemas.microsoft.com/office/drawing/2014/main" id="{35FCC488-40C2-C682-695B-FCE956505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080" y="3966121"/>
            <a:ext cx="4863839"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094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10</a:t>
            </a:r>
            <a:endParaRPr lang="ru-RU" dirty="0">
              <a:solidFill>
                <a:schemeClr val="bg1"/>
              </a:solidFill>
            </a:endParaRPr>
          </a:p>
        </p:txBody>
      </p:sp>
      <p:sp>
        <p:nvSpPr>
          <p:cNvPr id="8" name="Прямоугольник 7"/>
          <p:cNvSpPr/>
          <p:nvPr/>
        </p:nvSpPr>
        <p:spPr>
          <a:xfrm>
            <a:off x="330982" y="948517"/>
            <a:ext cx="11341065" cy="6156622"/>
          </a:xfrm>
          <a:prstGeom prst="rect">
            <a:avLst/>
          </a:prstGeom>
          <a:noFill/>
        </p:spPr>
        <p:txBody>
          <a:bodyPr wrap="square">
            <a:spAutoFit/>
          </a:bodyPr>
          <a:lstStyle/>
          <a:p>
            <a:pPr algn="just"/>
            <a:r>
              <a:rPr lang="ru-RU" sz="1600" b="0" i="0" dirty="0">
                <a:solidFill>
                  <a:srgbClr val="000666"/>
                </a:solidFill>
                <a:effectLst/>
                <a:latin typeface="Georgia" panose="02040502050405020303" pitchFamily="18" charset="0"/>
              </a:rPr>
              <a:t>1. Мартыненко И.И., Лысенко В.Ф. Проектирование систем автоматики. —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1990. - 243 с.</a:t>
            </a:r>
          </a:p>
          <a:p>
            <a:pPr algn="just"/>
            <a:r>
              <a:rPr lang="ru-RU" sz="1600" b="0" i="0" dirty="0">
                <a:solidFill>
                  <a:srgbClr val="000666"/>
                </a:solidFill>
                <a:effectLst/>
                <a:latin typeface="Georgia" panose="02040502050405020303" pitchFamily="18" charset="0"/>
              </a:rPr>
              <a:t>2. Бородин И. Ф., Судник Ю. А. Автоматизация технологических процессов. - М.: </a:t>
            </a:r>
            <a:r>
              <a:rPr lang="ru-RU" sz="1600" b="0" i="0" dirty="0" err="1">
                <a:solidFill>
                  <a:srgbClr val="000666"/>
                </a:solidFill>
                <a:effectLst/>
                <a:latin typeface="Georgia" panose="02040502050405020303" pitchFamily="18" charset="0"/>
              </a:rPr>
              <a:t>КолосС</a:t>
            </a:r>
            <a:r>
              <a:rPr lang="ru-RU" sz="1600" b="0" i="0" dirty="0">
                <a:solidFill>
                  <a:srgbClr val="000666"/>
                </a:solidFill>
                <a:effectLst/>
                <a:latin typeface="Georgia" panose="02040502050405020303" pitchFamily="18" charset="0"/>
              </a:rPr>
              <a:t>, 2003. - 344 с.</a:t>
            </a:r>
          </a:p>
          <a:p>
            <a:pPr algn="just"/>
            <a:r>
              <a:rPr lang="ru-RU" sz="1600" b="0" i="0" dirty="0">
                <a:solidFill>
                  <a:srgbClr val="000666"/>
                </a:solidFill>
                <a:effectLst/>
                <a:latin typeface="Georgia" panose="02040502050405020303" pitchFamily="18" charset="0"/>
              </a:rPr>
              <a:t>3. Бородин И.Ф., </a:t>
            </a:r>
            <a:r>
              <a:rPr lang="ru-RU" sz="1600" b="0" i="0" dirty="0" err="1">
                <a:solidFill>
                  <a:srgbClr val="000666"/>
                </a:solidFill>
                <a:effectLst/>
                <a:latin typeface="Georgia" panose="02040502050405020303" pitchFamily="18" charset="0"/>
              </a:rPr>
              <a:t>Недилько</a:t>
            </a:r>
            <a:r>
              <a:rPr lang="ru-RU" sz="1600" b="0" i="0" dirty="0">
                <a:solidFill>
                  <a:srgbClr val="000666"/>
                </a:solidFill>
                <a:effectLst/>
                <a:latin typeface="Georgia" panose="02040502050405020303" pitchFamily="18" charset="0"/>
              </a:rPr>
              <a:t> Н.М. Автоматизация технологических процессов.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368 с.</a:t>
            </a:r>
          </a:p>
          <a:p>
            <a:pPr algn="just"/>
            <a:r>
              <a:rPr lang="ru-RU" sz="1600" b="0" i="0" dirty="0">
                <a:solidFill>
                  <a:srgbClr val="000666"/>
                </a:solidFill>
                <a:effectLst/>
                <a:latin typeface="Georgia" panose="02040502050405020303" pitchFamily="18" charset="0"/>
              </a:rPr>
              <a:t>4. Курсовое и дипломное проектирование по автоматизации технологических процессов Ф.Д. </a:t>
            </a:r>
            <a:r>
              <a:rPr lang="ru-RU" sz="1600" b="0" i="0" dirty="0" err="1">
                <a:solidFill>
                  <a:srgbClr val="000666"/>
                </a:solidFill>
                <a:effectLst/>
                <a:latin typeface="Georgia" panose="02040502050405020303" pitchFamily="18" charset="0"/>
              </a:rPr>
              <a:t>Изаков</a:t>
            </a:r>
            <a:r>
              <a:rPr lang="ru-RU" sz="1600" b="0" i="0" dirty="0">
                <a:solidFill>
                  <a:srgbClr val="000666"/>
                </a:solidFill>
                <a:effectLst/>
                <a:latin typeface="Georgia" panose="02040502050405020303" pitchFamily="18" charset="0"/>
              </a:rPr>
              <a:t>, В.Р. </a:t>
            </a:r>
            <a:r>
              <a:rPr lang="ru-RU" sz="1600" b="0" i="0" dirty="0" err="1">
                <a:solidFill>
                  <a:srgbClr val="000666"/>
                </a:solidFill>
                <a:effectLst/>
                <a:latin typeface="Georgia" panose="02040502050405020303" pitchFamily="18" charset="0"/>
              </a:rPr>
              <a:t>Казедаев</a:t>
            </a:r>
            <a:r>
              <a:rPr lang="ru-RU" sz="1600" b="0" i="0" dirty="0">
                <a:solidFill>
                  <a:srgbClr val="000666"/>
                </a:solidFill>
                <a:effectLst/>
                <a:latin typeface="Georgia" panose="02040502050405020303" pitchFamily="18" charset="0"/>
              </a:rPr>
              <a:t> и др.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1988. - 183 с.</a:t>
            </a:r>
          </a:p>
          <a:p>
            <a:pPr algn="just"/>
            <a:r>
              <a:rPr lang="ru-RU" sz="1600" b="0" i="0" dirty="0">
                <a:solidFill>
                  <a:srgbClr val="000666"/>
                </a:solidFill>
                <a:effectLst/>
                <a:latin typeface="Georgia" panose="02040502050405020303" pitchFamily="18" charset="0"/>
              </a:rPr>
              <a:t>5. Захаров А.А. Практикум по применению теплоты в сельском хозяйстве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1985. - 175 с</a:t>
            </a:r>
          </a:p>
          <a:p>
            <a:pPr algn="just"/>
            <a:r>
              <a:rPr lang="ru-RU" sz="1600" b="0" i="0" dirty="0">
                <a:solidFill>
                  <a:srgbClr val="000666"/>
                </a:solidFill>
                <a:effectLst/>
                <a:latin typeface="Georgia" panose="02040502050405020303" pitchFamily="18" charset="0"/>
              </a:rPr>
              <a:t>6. Лукас В.А. Теория автоматического управления – М.: Недра 1990 – 416 с.</a:t>
            </a:r>
          </a:p>
          <a:p>
            <a:pPr algn="just"/>
            <a:r>
              <a:rPr lang="ru-RU" sz="1600" b="0" i="0" dirty="0">
                <a:solidFill>
                  <a:srgbClr val="000666"/>
                </a:solidFill>
                <a:effectLst/>
                <a:latin typeface="Georgia" panose="02040502050405020303" pitchFamily="18" charset="0"/>
              </a:rPr>
              <a:t>7. Средства автоматики и телемеханики Н.И. Бохан, </a:t>
            </a:r>
            <a:r>
              <a:rPr lang="ru-RU" sz="1600" b="0" i="0" dirty="0" err="1">
                <a:solidFill>
                  <a:srgbClr val="000666"/>
                </a:solidFill>
                <a:effectLst/>
                <a:latin typeface="Georgia" panose="02040502050405020303" pitchFamily="18" charset="0"/>
              </a:rPr>
              <a:t>И.Ф.Бородин</a:t>
            </a:r>
            <a:r>
              <a:rPr lang="ru-RU" sz="1600" b="0" i="0" dirty="0">
                <a:solidFill>
                  <a:srgbClr val="000666"/>
                </a:solidFill>
                <a:effectLst/>
                <a:latin typeface="Georgia" panose="02040502050405020303" pitchFamily="18" charset="0"/>
              </a:rPr>
              <a:t>, Ю.В. Дробышев и </a:t>
            </a:r>
            <a:r>
              <a:rPr lang="ru-RU" sz="1600" b="0" i="0" dirty="0" err="1">
                <a:solidFill>
                  <a:srgbClr val="000666"/>
                </a:solidFill>
                <a:effectLst/>
                <a:latin typeface="Georgia" panose="02040502050405020303" pitchFamily="18" charset="0"/>
              </a:rPr>
              <a:t>д.р</a:t>
            </a:r>
            <a:r>
              <a:rPr lang="ru-RU" sz="1600" b="0" i="0" dirty="0">
                <a:solidFill>
                  <a:srgbClr val="000666"/>
                </a:solidFill>
                <a:effectLst/>
                <a:latin typeface="Georgia" panose="02040502050405020303" pitchFamily="18" charset="0"/>
              </a:rPr>
              <a:t>.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1992. - 351 с.</a:t>
            </a:r>
          </a:p>
          <a:p>
            <a:pPr algn="just"/>
            <a:r>
              <a:rPr lang="ru-RU" sz="1600" b="0" i="0" dirty="0">
                <a:solidFill>
                  <a:srgbClr val="000666"/>
                </a:solidFill>
                <a:effectLst/>
                <a:latin typeface="Georgia" panose="02040502050405020303" pitchFamily="18" charset="0"/>
              </a:rPr>
              <a:t>8. Утешев У. Электротермические установки в животноводстве. Алма-Ата, </a:t>
            </a:r>
            <a:r>
              <a:rPr lang="ru-RU" sz="1600" b="0" i="0" dirty="0" err="1">
                <a:solidFill>
                  <a:srgbClr val="000666"/>
                </a:solidFill>
                <a:effectLst/>
                <a:latin typeface="Georgia" panose="02040502050405020303" pitchFamily="18" charset="0"/>
              </a:rPr>
              <a:t>КазСХИ</a:t>
            </a:r>
            <a:r>
              <a:rPr lang="ru-RU" sz="1600" b="0" i="0" dirty="0">
                <a:solidFill>
                  <a:srgbClr val="000666"/>
                </a:solidFill>
                <a:effectLst/>
                <a:latin typeface="Georgia" panose="02040502050405020303" pitchFamily="18" charset="0"/>
              </a:rPr>
              <a:t>. 1988. – 102 с.</a:t>
            </a:r>
          </a:p>
          <a:p>
            <a:pPr algn="just"/>
            <a:r>
              <a:rPr lang="ru-RU" sz="1600" b="0" i="0" dirty="0">
                <a:solidFill>
                  <a:srgbClr val="000666"/>
                </a:solidFill>
                <a:effectLst/>
                <a:latin typeface="Georgia" panose="02040502050405020303" pitchFamily="18" charset="0"/>
              </a:rPr>
              <a:t>9. Кудрявцев И.Ф., Карасенко В.А. Электрический нагрев и электротехнология - М.: Колос, 1975. – 384 с.</a:t>
            </a:r>
          </a:p>
          <a:p>
            <a:pPr algn="just"/>
            <a:r>
              <a:rPr lang="ru-RU" sz="1600" b="0" i="0" dirty="0">
                <a:solidFill>
                  <a:srgbClr val="000666"/>
                </a:solidFill>
                <a:effectLst/>
                <a:latin typeface="Georgia" panose="02040502050405020303" pitchFamily="18" charset="0"/>
              </a:rPr>
              <a:t>10. Исследование и выбор элементов систем автоматизации технологических процессов. Методические указания к курсовой работе для студентов специальности 311400. - Саратов, 1997. - 50 с .</a:t>
            </a:r>
          </a:p>
          <a:p>
            <a:pPr algn="just"/>
            <a:r>
              <a:rPr lang="ru-RU" sz="1600" b="0" i="0" dirty="0">
                <a:solidFill>
                  <a:srgbClr val="000666"/>
                </a:solidFill>
                <a:effectLst/>
                <a:latin typeface="Georgia" panose="02040502050405020303" pitchFamily="18" charset="0"/>
              </a:rPr>
              <a:t>11. Детальная разработка автоматизации технологического процесса в дипломном проекте на электрификации сельскохозяйственного объекта. Методические указания по дипломному проектированию. - Саратов, 1998.- 48 с.</a:t>
            </a:r>
          </a:p>
          <a:p>
            <a:pPr algn="just"/>
            <a:r>
              <a:rPr lang="ru-RU" sz="1600" b="0" i="0" dirty="0">
                <a:solidFill>
                  <a:srgbClr val="000666"/>
                </a:solidFill>
                <a:effectLst/>
                <a:latin typeface="Georgia" panose="02040502050405020303" pitchFamily="18" charset="0"/>
              </a:rPr>
              <a:t>12. Кирилин Н.И. Методическая разработка по расчету оптимальных систем автоматического управления сельскохозяйственными производственными процессами в курсовых и дипломных проектах. - М.: МИИСП им. Горячкина, 1992. – 70 с.</a:t>
            </a:r>
          </a:p>
          <a:p>
            <a:pPr algn="just"/>
            <a:r>
              <a:rPr lang="ru-RU" sz="1600" b="0" i="0" dirty="0">
                <a:solidFill>
                  <a:srgbClr val="000666"/>
                </a:solidFill>
                <a:effectLst/>
                <a:latin typeface="Georgia" panose="02040502050405020303" pitchFamily="18" charset="0"/>
              </a:rPr>
              <a:t>13. Наладка автоматических систем и устройств управления технологическими процессами. Справочное пособие под редакцией А.С. Клюева. - М.: Энергия, 1977. – 400 с.</a:t>
            </a:r>
          </a:p>
          <a:p>
            <a:pPr algn="just"/>
            <a:r>
              <a:rPr lang="ru-RU" sz="1600" b="0" i="0" dirty="0">
                <a:solidFill>
                  <a:srgbClr val="000666"/>
                </a:solidFill>
                <a:effectLst/>
                <a:latin typeface="Georgia" panose="02040502050405020303" pitchFamily="18" charset="0"/>
              </a:rPr>
              <a:t>14. Зайцев А.М., Жильцов В.И, Шавров А.В. Микроклимат животноводческих комплексов. - М.: </a:t>
            </a:r>
            <a:r>
              <a:rPr lang="ru-RU" sz="1600" b="0" i="0" dirty="0" err="1">
                <a:solidFill>
                  <a:srgbClr val="000666"/>
                </a:solidFill>
                <a:effectLst/>
                <a:latin typeface="Georgia" panose="02040502050405020303" pitchFamily="18" charset="0"/>
              </a:rPr>
              <a:t>Агропромиздат</a:t>
            </a:r>
            <a:r>
              <a:rPr lang="ru-RU" sz="1600" b="0" i="0" dirty="0">
                <a:solidFill>
                  <a:srgbClr val="000666"/>
                </a:solidFill>
                <a:effectLst/>
                <a:latin typeface="Georgia" panose="02040502050405020303" pitchFamily="18" charset="0"/>
              </a:rPr>
              <a:t>, 1986. - 192 с.</a:t>
            </a: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F6CB1848-D3E0-4F10-B640-720BE758B8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1251</Words>
  <Application>Microsoft Macintosh PowerPoint</Application>
  <PresentationFormat>Широкоэкранный</PresentationFormat>
  <Paragraphs>96</Paragraphs>
  <Slides>12</Slides>
  <Notes>12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Corbel</vt:lpstr>
      <vt:lpstr>Georgia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2024-10-10T11:02:41Z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